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2" r:id="rId9"/>
    <p:sldId id="267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0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8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NULL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NULL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Antal Sjöräddningsfall</a:t>
            </a:r>
            <a:r>
              <a:rPr lang="en-US" sz="1400" baseline="0"/>
              <a:t> och Flygräddningsfall de senaste 10 åren för aktuell månad</a:t>
            </a:r>
            <a:endParaRPr lang="en-US" sz="1400"/>
          </a:p>
        </c:rich>
      </c:tx>
      <c:layout>
        <c:manualLayout>
          <c:xMode val="edge"/>
          <c:yMode val="edge"/>
          <c:x val="0.11118121172353454"/>
          <c:y val="1.31803732866724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Sjöräddning</c:v>
          </c:tx>
          <c:spPr>
            <a:ln w="19050" cap="rnd">
              <a:solidFill>
                <a:schemeClr val="accent1"/>
              </a:solidFill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Trend!$X$5:$X$14</c:f>
              <c:strCache>
                <c:ptCount val="10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  <c:pt idx="4">
                  <c:v>2017</c:v>
                </c:pt>
                <c:pt idx="5">
                  <c:v>2016</c:v>
                </c:pt>
                <c:pt idx="6">
                  <c:v>2015</c:v>
                </c:pt>
                <c:pt idx="7">
                  <c:v>2014</c:v>
                </c:pt>
                <c:pt idx="8">
                  <c:v>2013</c:v>
                </c:pt>
                <c:pt idx="9">
                  <c:v>2012</c:v>
                </c:pt>
              </c:strCache>
            </c:strRef>
          </c:cat>
          <c:val>
            <c:numRef>
              <c:f>Trend!$Y$5:$Y$14</c:f>
              <c:numCache>
                <c:formatCode>General</c:formatCode>
                <c:ptCount val="10"/>
                <c:pt idx="0">
                  <c:v>345</c:v>
                </c:pt>
                <c:pt idx="1">
                  <c:v>306</c:v>
                </c:pt>
                <c:pt idx="2">
                  <c:v>282</c:v>
                </c:pt>
                <c:pt idx="3">
                  <c:v>350</c:v>
                </c:pt>
                <c:pt idx="4">
                  <c:v>291</c:v>
                </c:pt>
                <c:pt idx="5">
                  <c:v>292</c:v>
                </c:pt>
                <c:pt idx="6">
                  <c:v>240</c:v>
                </c:pt>
                <c:pt idx="7">
                  <c:v>271</c:v>
                </c:pt>
                <c:pt idx="8">
                  <c:v>277</c:v>
                </c:pt>
                <c:pt idx="9">
                  <c:v>192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94-443A-B99A-CBF5DF98401A}"/>
            </c:ext>
          </c:extLst>
        </c:ser>
        <c:ser>
          <c:idx val="1"/>
          <c:order val="1"/>
          <c:tx>
            <c:v>Flygräddning</c:v>
          </c:tx>
          <c:spPr>
            <a:ln w="19050" cap="rnd">
              <a:solidFill>
                <a:schemeClr val="accent2"/>
              </a:solidFill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Trend!$X$5:$X$14</c:f>
              <c:strCache>
                <c:ptCount val="10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  <c:pt idx="4">
                  <c:v>2017</c:v>
                </c:pt>
                <c:pt idx="5">
                  <c:v>2016</c:v>
                </c:pt>
                <c:pt idx="6">
                  <c:v>2015</c:v>
                </c:pt>
                <c:pt idx="7">
                  <c:v>2014</c:v>
                </c:pt>
                <c:pt idx="8">
                  <c:v>2013</c:v>
                </c:pt>
                <c:pt idx="9">
                  <c:v>2012</c:v>
                </c:pt>
              </c:strCache>
            </c:strRef>
          </c:cat>
          <c:val>
            <c:numRef>
              <c:f>Trend!$AB$5:$AB$14</c:f>
              <c:numCache>
                <c:formatCode>General</c:formatCode>
                <c:ptCount val="10"/>
                <c:pt idx="0">
                  <c:v>101</c:v>
                </c:pt>
                <c:pt idx="1">
                  <c:v>82</c:v>
                </c:pt>
                <c:pt idx="2">
                  <c:v>86</c:v>
                </c:pt>
                <c:pt idx="3">
                  <c:v>107</c:v>
                </c:pt>
                <c:pt idx="4">
                  <c:v>97</c:v>
                </c:pt>
                <c:pt idx="5">
                  <c:v>81</c:v>
                </c:pt>
                <c:pt idx="6">
                  <c:v>74</c:v>
                </c:pt>
                <c:pt idx="7">
                  <c:v>92</c:v>
                </c:pt>
                <c:pt idx="8">
                  <c:v>100</c:v>
                </c:pt>
                <c:pt idx="9">
                  <c:v>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94-443A-B99A-CBF5DF98401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85145592"/>
        <c:axId val="685147560"/>
      </c:lineChart>
      <c:catAx>
        <c:axId val="685145592"/>
        <c:scaling>
          <c:orientation val="maxMin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85147560"/>
        <c:crosses val="autoZero"/>
        <c:auto val="1"/>
        <c:lblAlgn val="ctr"/>
        <c:lblOffset val="100"/>
        <c:noMultiLvlLbl val="0"/>
      </c:catAx>
      <c:valAx>
        <c:axId val="685147560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85145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745161126775941"/>
          <c:y val="0.83029657730030715"/>
          <c:w val="0.4105487043013743"/>
          <c:h val="6.185958536559448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>
        <a:alpha val="80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Avvikelse från medel för de föregående 10 åren för aktuell månad</a:t>
            </a:r>
            <a:endParaRPr lang="sv-SE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Sjöräddning</c:v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\+0.0%;\-0.0%;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Trend!$X$48:$X$58</c:f>
              <c:strCache>
                <c:ptCount val="11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  <c:pt idx="4">
                  <c:v>2017</c:v>
                </c:pt>
                <c:pt idx="5">
                  <c:v>2016</c:v>
                </c:pt>
                <c:pt idx="6">
                  <c:v>2015</c:v>
                </c:pt>
                <c:pt idx="7">
                  <c:v>2014</c:v>
                </c:pt>
                <c:pt idx="8">
                  <c:v>2013</c:v>
                </c:pt>
                <c:pt idx="9">
                  <c:v>2012</c:v>
                </c:pt>
                <c:pt idx="10">
                  <c:v>2011</c:v>
                </c:pt>
              </c:strCache>
            </c:strRef>
          </c:cat>
          <c:val>
            <c:numRef>
              <c:f>Trend!$Y$48:$Y$58</c:f>
              <c:numCache>
                <c:formatCode>\+0.0%;\-0.0%;0.0%</c:formatCode>
                <c:ptCount val="11"/>
                <c:pt idx="0">
                  <c:v>0.26605504587155959</c:v>
                </c:pt>
                <c:pt idx="1">
                  <c:v>0.12293577981651382</c:v>
                </c:pt>
                <c:pt idx="2">
                  <c:v>3.4862385321100975E-2</c:v>
                </c:pt>
                <c:pt idx="3">
                  <c:v>0.28440366972477071</c:v>
                </c:pt>
                <c:pt idx="4">
                  <c:v>6.7889908256880682E-2</c:v>
                </c:pt>
                <c:pt idx="5">
                  <c:v>7.1559633027522995E-2</c:v>
                </c:pt>
                <c:pt idx="6">
                  <c:v>-0.11926605504587151</c:v>
                </c:pt>
                <c:pt idx="7">
                  <c:v>-5.5045871559632475E-3</c:v>
                </c:pt>
                <c:pt idx="8">
                  <c:v>1.6513761467889854E-2</c:v>
                </c:pt>
                <c:pt idx="9">
                  <c:v>-0.29541284403669721</c:v>
                </c:pt>
                <c:pt idx="10">
                  <c:v>-0.17798165137614674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75-4ACD-A30F-BD1DBA21F94C}"/>
            </c:ext>
          </c:extLst>
        </c:ser>
        <c:ser>
          <c:idx val="1"/>
          <c:order val="1"/>
          <c:tx>
            <c:v>Flygräddning</c:v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\+0.0%;\-0.0%;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Trend!$X$48:$X$58</c:f>
              <c:strCache>
                <c:ptCount val="11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  <c:pt idx="4">
                  <c:v>2017</c:v>
                </c:pt>
                <c:pt idx="5">
                  <c:v>2016</c:v>
                </c:pt>
                <c:pt idx="6">
                  <c:v>2015</c:v>
                </c:pt>
                <c:pt idx="7">
                  <c:v>2014</c:v>
                </c:pt>
                <c:pt idx="8">
                  <c:v>2013</c:v>
                </c:pt>
                <c:pt idx="9">
                  <c:v>2012</c:v>
                </c:pt>
                <c:pt idx="10">
                  <c:v>2011</c:v>
                </c:pt>
              </c:strCache>
            </c:strRef>
          </c:cat>
          <c:val>
            <c:numRef>
              <c:f>Trend!$AB$48:$AB$58</c:f>
              <c:numCache>
                <c:formatCode>\+0.0%;\-0.0%;0.0%</c:formatCode>
                <c:ptCount val="11"/>
                <c:pt idx="0">
                  <c:v>0.15034168564920281</c:v>
                </c:pt>
                <c:pt idx="1">
                  <c:v>-6.6059225512528408E-2</c:v>
                </c:pt>
                <c:pt idx="2">
                  <c:v>-2.0501138952163989E-2</c:v>
                </c:pt>
                <c:pt idx="3">
                  <c:v>0.21867881548974943</c:v>
                </c:pt>
                <c:pt idx="4">
                  <c:v>0.10478359908883839</c:v>
                </c:pt>
                <c:pt idx="5">
                  <c:v>-7.7448747152619513E-2</c:v>
                </c:pt>
                <c:pt idx="6">
                  <c:v>-0.15717539863325736</c:v>
                </c:pt>
                <c:pt idx="7">
                  <c:v>4.7835990888382751E-2</c:v>
                </c:pt>
                <c:pt idx="8">
                  <c:v>0.13895216400911159</c:v>
                </c:pt>
                <c:pt idx="9">
                  <c:v>-7.7448747152619513E-2</c:v>
                </c:pt>
                <c:pt idx="10">
                  <c:v>-0.11161731207289294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75-4ACD-A30F-BD1DBA21F94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89070080"/>
        <c:axId val="689075656"/>
      </c:barChart>
      <c:catAx>
        <c:axId val="689070080"/>
        <c:scaling>
          <c:orientation val="maxMin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89075656"/>
        <c:crosses val="autoZero"/>
        <c:auto val="0"/>
        <c:lblAlgn val="ctr"/>
        <c:lblOffset val="100"/>
        <c:noMultiLvlLbl val="0"/>
      </c:catAx>
      <c:valAx>
        <c:axId val="689075656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+0.0%;\-0.0%;0.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89070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937203033663128"/>
          <c:y val="0.79941878098571006"/>
          <c:w val="0.17006065358923"/>
          <c:h val="0.1331530944252883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>
        <a:alpha val="80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[Månad.xlsx]Trend!Objekttyp</c:name>
    <c:fmtId val="5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Antal ärenden per Objekttyp och År för aktuell Månad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Trend!$Y$92:$Y$93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Trend!$X$94:$X$114</c:f>
              <c:multiLvlStrCache>
                <c:ptCount val="18"/>
                <c:lvl>
                  <c:pt idx="0">
                    <c:v>(Ärende saknar objekttyp)</c:v>
                  </c:pt>
                  <c:pt idx="1">
                    <c:v>Fiskefartyg</c:v>
                  </c:pt>
                  <c:pt idx="2">
                    <c:v>Fritidsbåt</c:v>
                  </c:pt>
                  <c:pt idx="3">
                    <c:v>Handelsfartyg</c:v>
                  </c:pt>
                  <c:pt idx="4">
                    <c:v>Okänd</c:v>
                  </c:pt>
                  <c:pt idx="5">
                    <c:v>Person utan farkost</c:v>
                  </c:pt>
                  <c:pt idx="6">
                    <c:v>Tjänstefartyg</c:v>
                  </c:pt>
                  <c:pt idx="7">
                    <c:v>Övrigt</c:v>
                  </c:pt>
                  <c:pt idx="8">
                    <c:v>(Ärende saknar objekttyp)</c:v>
                  </c:pt>
                  <c:pt idx="9">
                    <c:v>Allmänflyg</c:v>
                  </c:pt>
                  <c:pt idx="10">
                    <c:v>Fallskärm</c:v>
                  </c:pt>
                  <c:pt idx="11">
                    <c:v>Kommersiellt flyg</c:v>
                  </c:pt>
                  <c:pt idx="12">
                    <c:v>Luftballong</c:v>
                  </c:pt>
                  <c:pt idx="13">
                    <c:v>Militärt luftfartyg</c:v>
                  </c:pt>
                  <c:pt idx="14">
                    <c:v>Okänd</c:v>
                  </c:pt>
                  <c:pt idx="15">
                    <c:v>Segelflyg</c:v>
                  </c:pt>
                  <c:pt idx="16">
                    <c:v>Skärmflyg</c:v>
                  </c:pt>
                  <c:pt idx="17">
                    <c:v>Ultralätt</c:v>
                  </c:pt>
                </c:lvl>
                <c:lvl>
                  <c:pt idx="0">
                    <c:v>Sjöräddning</c:v>
                  </c:pt>
                  <c:pt idx="8">
                    <c:v>Flygräddning</c:v>
                  </c:pt>
                </c:lvl>
              </c:multiLvlStrCache>
            </c:multiLvlStrRef>
          </c:cat>
          <c:val>
            <c:numRef>
              <c:f>Trend!$Y$94:$Y$114</c:f>
              <c:numCache>
                <c:formatCode>General</c:formatCode>
                <c:ptCount val="18"/>
                <c:pt idx="1">
                  <c:v>1</c:v>
                </c:pt>
                <c:pt idx="2">
                  <c:v>226</c:v>
                </c:pt>
                <c:pt idx="3">
                  <c:v>20</c:v>
                </c:pt>
                <c:pt idx="4">
                  <c:v>9</c:v>
                </c:pt>
                <c:pt idx="5">
                  <c:v>25</c:v>
                </c:pt>
                <c:pt idx="7">
                  <c:v>10</c:v>
                </c:pt>
                <c:pt idx="9">
                  <c:v>73</c:v>
                </c:pt>
                <c:pt idx="11">
                  <c:v>14</c:v>
                </c:pt>
                <c:pt idx="12">
                  <c:v>1</c:v>
                </c:pt>
                <c:pt idx="13">
                  <c:v>4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8C-4A26-9F86-625EBD1A02F7}"/>
            </c:ext>
          </c:extLst>
        </c:ser>
        <c:ser>
          <c:idx val="1"/>
          <c:order val="1"/>
          <c:tx>
            <c:strRef>
              <c:f>Trend!$Z$92:$Z$93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Trend!$X$94:$X$114</c:f>
              <c:multiLvlStrCache>
                <c:ptCount val="18"/>
                <c:lvl>
                  <c:pt idx="0">
                    <c:v>(Ärende saknar objekttyp)</c:v>
                  </c:pt>
                  <c:pt idx="1">
                    <c:v>Fiskefartyg</c:v>
                  </c:pt>
                  <c:pt idx="2">
                    <c:v>Fritidsbåt</c:v>
                  </c:pt>
                  <c:pt idx="3">
                    <c:v>Handelsfartyg</c:v>
                  </c:pt>
                  <c:pt idx="4">
                    <c:v>Okänd</c:v>
                  </c:pt>
                  <c:pt idx="5">
                    <c:v>Person utan farkost</c:v>
                  </c:pt>
                  <c:pt idx="6">
                    <c:v>Tjänstefartyg</c:v>
                  </c:pt>
                  <c:pt idx="7">
                    <c:v>Övrigt</c:v>
                  </c:pt>
                  <c:pt idx="8">
                    <c:v>(Ärende saknar objekttyp)</c:v>
                  </c:pt>
                  <c:pt idx="9">
                    <c:v>Allmänflyg</c:v>
                  </c:pt>
                  <c:pt idx="10">
                    <c:v>Fallskärm</c:v>
                  </c:pt>
                  <c:pt idx="11">
                    <c:v>Kommersiellt flyg</c:v>
                  </c:pt>
                  <c:pt idx="12">
                    <c:v>Luftballong</c:v>
                  </c:pt>
                  <c:pt idx="13">
                    <c:v>Militärt luftfartyg</c:v>
                  </c:pt>
                  <c:pt idx="14">
                    <c:v>Okänd</c:v>
                  </c:pt>
                  <c:pt idx="15">
                    <c:v>Segelflyg</c:v>
                  </c:pt>
                  <c:pt idx="16">
                    <c:v>Skärmflyg</c:v>
                  </c:pt>
                  <c:pt idx="17">
                    <c:v>Ultralätt</c:v>
                  </c:pt>
                </c:lvl>
                <c:lvl>
                  <c:pt idx="0">
                    <c:v>Sjöräddning</c:v>
                  </c:pt>
                  <c:pt idx="8">
                    <c:v>Flygräddning</c:v>
                  </c:pt>
                </c:lvl>
              </c:multiLvlStrCache>
            </c:multiLvlStrRef>
          </c:cat>
          <c:val>
            <c:numRef>
              <c:f>Trend!$Z$94:$Z$114</c:f>
              <c:numCache>
                <c:formatCode>General</c:formatCode>
                <c:ptCount val="18"/>
                <c:pt idx="2">
                  <c:v>252</c:v>
                </c:pt>
                <c:pt idx="3">
                  <c:v>25</c:v>
                </c:pt>
                <c:pt idx="4">
                  <c:v>6</c:v>
                </c:pt>
                <c:pt idx="5">
                  <c:v>58</c:v>
                </c:pt>
                <c:pt idx="7">
                  <c:v>9</c:v>
                </c:pt>
                <c:pt idx="8">
                  <c:v>1</c:v>
                </c:pt>
                <c:pt idx="9">
                  <c:v>77</c:v>
                </c:pt>
                <c:pt idx="10">
                  <c:v>2</c:v>
                </c:pt>
                <c:pt idx="11">
                  <c:v>19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8C-4A26-9F86-625EBD1A02F7}"/>
            </c:ext>
          </c:extLst>
        </c:ser>
        <c:ser>
          <c:idx val="2"/>
          <c:order val="2"/>
          <c:tx>
            <c:strRef>
              <c:f>Trend!$AA$92:$AA$93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Trend!$X$94:$X$114</c:f>
              <c:multiLvlStrCache>
                <c:ptCount val="18"/>
                <c:lvl>
                  <c:pt idx="0">
                    <c:v>(Ärende saknar objekttyp)</c:v>
                  </c:pt>
                  <c:pt idx="1">
                    <c:v>Fiskefartyg</c:v>
                  </c:pt>
                  <c:pt idx="2">
                    <c:v>Fritidsbåt</c:v>
                  </c:pt>
                  <c:pt idx="3">
                    <c:v>Handelsfartyg</c:v>
                  </c:pt>
                  <c:pt idx="4">
                    <c:v>Okänd</c:v>
                  </c:pt>
                  <c:pt idx="5">
                    <c:v>Person utan farkost</c:v>
                  </c:pt>
                  <c:pt idx="6">
                    <c:v>Tjänstefartyg</c:v>
                  </c:pt>
                  <c:pt idx="7">
                    <c:v>Övrigt</c:v>
                  </c:pt>
                  <c:pt idx="8">
                    <c:v>(Ärende saknar objekttyp)</c:v>
                  </c:pt>
                  <c:pt idx="9">
                    <c:v>Allmänflyg</c:v>
                  </c:pt>
                  <c:pt idx="10">
                    <c:v>Fallskärm</c:v>
                  </c:pt>
                  <c:pt idx="11">
                    <c:v>Kommersiellt flyg</c:v>
                  </c:pt>
                  <c:pt idx="12">
                    <c:v>Luftballong</c:v>
                  </c:pt>
                  <c:pt idx="13">
                    <c:v>Militärt luftfartyg</c:v>
                  </c:pt>
                  <c:pt idx="14">
                    <c:v>Okänd</c:v>
                  </c:pt>
                  <c:pt idx="15">
                    <c:v>Segelflyg</c:v>
                  </c:pt>
                  <c:pt idx="16">
                    <c:v>Skärmflyg</c:v>
                  </c:pt>
                  <c:pt idx="17">
                    <c:v>Ultralätt</c:v>
                  </c:pt>
                </c:lvl>
                <c:lvl>
                  <c:pt idx="0">
                    <c:v>Sjöräddning</c:v>
                  </c:pt>
                  <c:pt idx="8">
                    <c:v>Flygräddning</c:v>
                  </c:pt>
                </c:lvl>
              </c:multiLvlStrCache>
            </c:multiLvlStrRef>
          </c:cat>
          <c:val>
            <c:numRef>
              <c:f>Trend!$AA$94:$AA$114</c:f>
              <c:numCache>
                <c:formatCode>General</c:formatCode>
                <c:ptCount val="18"/>
                <c:pt idx="1">
                  <c:v>1</c:v>
                </c:pt>
                <c:pt idx="2">
                  <c:v>207</c:v>
                </c:pt>
                <c:pt idx="3">
                  <c:v>23</c:v>
                </c:pt>
                <c:pt idx="4">
                  <c:v>6</c:v>
                </c:pt>
                <c:pt idx="5">
                  <c:v>39</c:v>
                </c:pt>
                <c:pt idx="6">
                  <c:v>1</c:v>
                </c:pt>
                <c:pt idx="7">
                  <c:v>5</c:v>
                </c:pt>
                <c:pt idx="9">
                  <c:v>49</c:v>
                </c:pt>
                <c:pt idx="10">
                  <c:v>2</c:v>
                </c:pt>
                <c:pt idx="11">
                  <c:v>22</c:v>
                </c:pt>
                <c:pt idx="12">
                  <c:v>1</c:v>
                </c:pt>
                <c:pt idx="13">
                  <c:v>2</c:v>
                </c:pt>
                <c:pt idx="14">
                  <c:v>7</c:v>
                </c:pt>
                <c:pt idx="15">
                  <c:v>2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8C-4A26-9F86-625EBD1A02F7}"/>
            </c:ext>
          </c:extLst>
        </c:ser>
        <c:ser>
          <c:idx val="3"/>
          <c:order val="3"/>
          <c:tx>
            <c:strRef>
              <c:f>Trend!$AB$92:$AB$93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Trend!$X$94:$X$114</c:f>
              <c:multiLvlStrCache>
                <c:ptCount val="18"/>
                <c:lvl>
                  <c:pt idx="0">
                    <c:v>(Ärende saknar objekttyp)</c:v>
                  </c:pt>
                  <c:pt idx="1">
                    <c:v>Fiskefartyg</c:v>
                  </c:pt>
                  <c:pt idx="2">
                    <c:v>Fritidsbåt</c:v>
                  </c:pt>
                  <c:pt idx="3">
                    <c:v>Handelsfartyg</c:v>
                  </c:pt>
                  <c:pt idx="4">
                    <c:v>Okänd</c:v>
                  </c:pt>
                  <c:pt idx="5">
                    <c:v>Person utan farkost</c:v>
                  </c:pt>
                  <c:pt idx="6">
                    <c:v>Tjänstefartyg</c:v>
                  </c:pt>
                  <c:pt idx="7">
                    <c:v>Övrigt</c:v>
                  </c:pt>
                  <c:pt idx="8">
                    <c:v>(Ärende saknar objekttyp)</c:v>
                  </c:pt>
                  <c:pt idx="9">
                    <c:v>Allmänflyg</c:v>
                  </c:pt>
                  <c:pt idx="10">
                    <c:v>Fallskärm</c:v>
                  </c:pt>
                  <c:pt idx="11">
                    <c:v>Kommersiellt flyg</c:v>
                  </c:pt>
                  <c:pt idx="12">
                    <c:v>Luftballong</c:v>
                  </c:pt>
                  <c:pt idx="13">
                    <c:v>Militärt luftfartyg</c:v>
                  </c:pt>
                  <c:pt idx="14">
                    <c:v>Okänd</c:v>
                  </c:pt>
                  <c:pt idx="15">
                    <c:v>Segelflyg</c:v>
                  </c:pt>
                  <c:pt idx="16">
                    <c:v>Skärmflyg</c:v>
                  </c:pt>
                  <c:pt idx="17">
                    <c:v>Ultralätt</c:v>
                  </c:pt>
                </c:lvl>
                <c:lvl>
                  <c:pt idx="0">
                    <c:v>Sjöräddning</c:v>
                  </c:pt>
                  <c:pt idx="8">
                    <c:v>Flygräddning</c:v>
                  </c:pt>
                </c:lvl>
              </c:multiLvlStrCache>
            </c:multiLvlStrRef>
          </c:cat>
          <c:val>
            <c:numRef>
              <c:f>Trend!$AB$94:$AB$114</c:f>
              <c:numCache>
                <c:formatCode>General</c:formatCode>
                <c:ptCount val="18"/>
                <c:pt idx="2">
                  <c:v>245</c:v>
                </c:pt>
                <c:pt idx="3">
                  <c:v>9</c:v>
                </c:pt>
                <c:pt idx="4">
                  <c:v>5</c:v>
                </c:pt>
                <c:pt idx="5">
                  <c:v>26</c:v>
                </c:pt>
                <c:pt idx="6">
                  <c:v>1</c:v>
                </c:pt>
                <c:pt idx="7">
                  <c:v>20</c:v>
                </c:pt>
                <c:pt idx="9">
                  <c:v>61</c:v>
                </c:pt>
                <c:pt idx="10">
                  <c:v>2</c:v>
                </c:pt>
                <c:pt idx="11">
                  <c:v>13</c:v>
                </c:pt>
                <c:pt idx="13">
                  <c:v>4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5B-4413-9BA0-F75EE59DB8D7}"/>
            </c:ext>
          </c:extLst>
        </c:ser>
        <c:ser>
          <c:idx val="4"/>
          <c:order val="4"/>
          <c:tx>
            <c:strRef>
              <c:f>Trend!$AC$92:$AC$93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Trend!$X$94:$X$114</c:f>
              <c:multiLvlStrCache>
                <c:ptCount val="18"/>
                <c:lvl>
                  <c:pt idx="0">
                    <c:v>(Ärende saknar objekttyp)</c:v>
                  </c:pt>
                  <c:pt idx="1">
                    <c:v>Fiskefartyg</c:v>
                  </c:pt>
                  <c:pt idx="2">
                    <c:v>Fritidsbåt</c:v>
                  </c:pt>
                  <c:pt idx="3">
                    <c:v>Handelsfartyg</c:v>
                  </c:pt>
                  <c:pt idx="4">
                    <c:v>Okänd</c:v>
                  </c:pt>
                  <c:pt idx="5">
                    <c:v>Person utan farkost</c:v>
                  </c:pt>
                  <c:pt idx="6">
                    <c:v>Tjänstefartyg</c:v>
                  </c:pt>
                  <c:pt idx="7">
                    <c:v>Övrigt</c:v>
                  </c:pt>
                  <c:pt idx="8">
                    <c:v>(Ärende saknar objekttyp)</c:v>
                  </c:pt>
                  <c:pt idx="9">
                    <c:v>Allmänflyg</c:v>
                  </c:pt>
                  <c:pt idx="10">
                    <c:v>Fallskärm</c:v>
                  </c:pt>
                  <c:pt idx="11">
                    <c:v>Kommersiellt flyg</c:v>
                  </c:pt>
                  <c:pt idx="12">
                    <c:v>Luftballong</c:v>
                  </c:pt>
                  <c:pt idx="13">
                    <c:v>Militärt luftfartyg</c:v>
                  </c:pt>
                  <c:pt idx="14">
                    <c:v>Okänd</c:v>
                  </c:pt>
                  <c:pt idx="15">
                    <c:v>Segelflyg</c:v>
                  </c:pt>
                  <c:pt idx="16">
                    <c:v>Skärmflyg</c:v>
                  </c:pt>
                  <c:pt idx="17">
                    <c:v>Ultralätt</c:v>
                  </c:pt>
                </c:lvl>
                <c:lvl>
                  <c:pt idx="0">
                    <c:v>Sjöräddning</c:v>
                  </c:pt>
                  <c:pt idx="8">
                    <c:v>Flygräddning</c:v>
                  </c:pt>
                </c:lvl>
              </c:multiLvlStrCache>
            </c:multiLvlStrRef>
          </c:cat>
          <c:val>
            <c:numRef>
              <c:f>Trend!$AC$94:$AC$114</c:f>
              <c:numCache>
                <c:formatCode>General</c:formatCode>
                <c:ptCount val="18"/>
                <c:pt idx="0">
                  <c:v>54</c:v>
                </c:pt>
                <c:pt idx="1">
                  <c:v>1</c:v>
                </c:pt>
                <c:pt idx="2">
                  <c:v>227</c:v>
                </c:pt>
                <c:pt idx="3">
                  <c:v>8</c:v>
                </c:pt>
                <c:pt idx="4">
                  <c:v>1</c:v>
                </c:pt>
                <c:pt idx="5">
                  <c:v>35</c:v>
                </c:pt>
                <c:pt idx="7">
                  <c:v>19</c:v>
                </c:pt>
                <c:pt idx="9">
                  <c:v>72</c:v>
                </c:pt>
                <c:pt idx="10">
                  <c:v>5</c:v>
                </c:pt>
                <c:pt idx="11">
                  <c:v>13</c:v>
                </c:pt>
                <c:pt idx="13">
                  <c:v>5</c:v>
                </c:pt>
                <c:pt idx="14">
                  <c:v>1</c:v>
                </c:pt>
                <c:pt idx="15">
                  <c:v>1</c:v>
                </c:pt>
                <c:pt idx="16">
                  <c:v>2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5B-4413-9BA0-F75EE59DB8D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48192864"/>
        <c:axId val="548199096"/>
      </c:barChart>
      <c:catAx>
        <c:axId val="548192864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48199096"/>
        <c:crosses val="autoZero"/>
        <c:auto val="1"/>
        <c:lblAlgn val="ctr"/>
        <c:lblOffset val="100"/>
        <c:noMultiLvlLbl val="0"/>
      </c:catAx>
      <c:valAx>
        <c:axId val="54819909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4819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>
        <a:alpha val="80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[Månad.xlsx]Trend!Orsak</c:name>
    <c:fmtId val="58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400"/>
              <a:t>Antal ärenden per Orsak och År för aktuell Månad</a:t>
            </a:r>
          </a:p>
        </c:rich>
      </c:tx>
      <c:layout>
        <c:manualLayout>
          <c:xMode val="edge"/>
          <c:yMode val="edge"/>
          <c:x val="0.31662217318609415"/>
          <c:y val="3.898635477582845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</c:pivotFmt>
      <c:pivotFmt>
        <c:idx val="4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24179085810994938"/>
          <c:y val="6.9041994750656172E-2"/>
          <c:w val="0.73553518924888484"/>
          <c:h val="0.922099883347914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Trend!$Y$124:$Y$125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Trend!$X$126:$X$162</c:f>
              <c:multiLvlStrCache>
                <c:ptCount val="34"/>
                <c:lvl>
                  <c:pt idx="0">
                    <c:v>Annan orsak</c:v>
                  </c:pt>
                  <c:pt idx="1">
                    <c:v>Brand</c:v>
                  </c:pt>
                  <c:pt idx="2">
                    <c:v>Bränslebrist</c:v>
                  </c:pt>
                  <c:pt idx="3">
                    <c:v>Desorienterad</c:v>
                  </c:pt>
                  <c:pt idx="4">
                    <c:v>Diverse i propellern</c:v>
                  </c:pt>
                  <c:pt idx="5">
                    <c:v>Drunkningstillbud</c:v>
                  </c:pt>
                  <c:pt idx="6">
                    <c:v>Dykeriolycka</c:v>
                  </c:pt>
                  <c:pt idx="7">
                    <c:v>Grundstötning</c:v>
                  </c:pt>
                  <c:pt idx="8">
                    <c:v>Hårt väder/Utsatt läge</c:v>
                  </c:pt>
                  <c:pt idx="9">
                    <c:v>Kantring/Slagsida</c:v>
                  </c:pt>
                  <c:pt idx="10">
                    <c:v>Kollision</c:v>
                  </c:pt>
                  <c:pt idx="11">
                    <c:v>Man överbord</c:v>
                  </c:pt>
                  <c:pt idx="12">
                    <c:v>Maskin/propellerhaveri</c:v>
                  </c:pt>
                  <c:pt idx="13">
                    <c:v>Nödsändare</c:v>
                  </c:pt>
                  <c:pt idx="14">
                    <c:v>Objekt saknas</c:v>
                  </c:pt>
                  <c:pt idx="15">
                    <c:v>Obs drivande båt/föremål</c:v>
                  </c:pt>
                  <c:pt idx="16">
                    <c:v>Obs raketer/ljussken</c:v>
                  </c:pt>
                  <c:pt idx="17">
                    <c:v>Observation av nödställd (sett/hört)</c:v>
                  </c:pt>
                  <c:pt idx="18">
                    <c:v>Rigghaveri</c:v>
                  </c:pt>
                  <c:pt idx="19">
                    <c:v>Roderhaveri</c:v>
                  </c:pt>
                  <c:pt idx="20">
                    <c:v>Sjuktransport från fartyg</c:v>
                  </c:pt>
                  <c:pt idx="21">
                    <c:v>Sjunkande</c:v>
                  </c:pt>
                  <c:pt idx="22">
                    <c:v>Suicid</c:v>
                  </c:pt>
                  <c:pt idx="23">
                    <c:v>Vatteninträngning</c:v>
                  </c:pt>
                  <c:pt idx="24">
                    <c:v>Annan orsak</c:v>
                  </c:pt>
                  <c:pt idx="25">
                    <c:v>Deklarerat nödläge</c:v>
                  </c:pt>
                  <c:pt idx="26">
                    <c:v>Desorienterad</c:v>
                  </c:pt>
                  <c:pt idx="27">
                    <c:v>Förmodat haveri eller haveri med okänd haveriplats</c:v>
                  </c:pt>
                  <c:pt idx="28">
                    <c:v>Haveri (Röd checklista)</c:v>
                  </c:pt>
                  <c:pt idx="29">
                    <c:v>NIL ARR</c:v>
                  </c:pt>
                  <c:pt idx="30">
                    <c:v>Nödsändare</c:v>
                  </c:pt>
                  <c:pt idx="31">
                    <c:v>Observation av nödställd (sett/hört)</c:v>
                  </c:pt>
                  <c:pt idx="32">
                    <c:v>Saknat luftfartyg</c:v>
                  </c:pt>
                  <c:pt idx="33">
                    <c:v>Varningslarm (Grön checklista)</c:v>
                  </c:pt>
                </c:lvl>
                <c:lvl>
                  <c:pt idx="0">
                    <c:v>Sjöräddning</c:v>
                  </c:pt>
                  <c:pt idx="24">
                    <c:v>Flygräddning</c:v>
                  </c:pt>
                </c:lvl>
              </c:multiLvlStrCache>
            </c:multiLvlStrRef>
          </c:cat>
          <c:val>
            <c:numRef>
              <c:f>Trend!$Y$126:$Y$162</c:f>
              <c:numCache>
                <c:formatCode>General</c:formatCode>
                <c:ptCount val="34"/>
                <c:pt idx="0">
                  <c:v>2</c:v>
                </c:pt>
                <c:pt idx="1">
                  <c:v>13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15</c:v>
                </c:pt>
                <c:pt idx="6">
                  <c:v>2</c:v>
                </c:pt>
                <c:pt idx="7">
                  <c:v>57</c:v>
                </c:pt>
                <c:pt idx="8">
                  <c:v>37</c:v>
                </c:pt>
                <c:pt idx="9">
                  <c:v>5</c:v>
                </c:pt>
                <c:pt idx="10">
                  <c:v>3</c:v>
                </c:pt>
                <c:pt idx="11">
                  <c:v>3</c:v>
                </c:pt>
                <c:pt idx="12">
                  <c:v>62</c:v>
                </c:pt>
                <c:pt idx="13">
                  <c:v>2</c:v>
                </c:pt>
                <c:pt idx="14">
                  <c:v>23</c:v>
                </c:pt>
                <c:pt idx="15">
                  <c:v>32</c:v>
                </c:pt>
                <c:pt idx="16">
                  <c:v>6</c:v>
                </c:pt>
                <c:pt idx="17">
                  <c:v>21</c:v>
                </c:pt>
                <c:pt idx="18">
                  <c:v>3</c:v>
                </c:pt>
                <c:pt idx="19">
                  <c:v>6</c:v>
                </c:pt>
                <c:pt idx="20">
                  <c:v>22</c:v>
                </c:pt>
                <c:pt idx="21">
                  <c:v>4</c:v>
                </c:pt>
                <c:pt idx="22">
                  <c:v>2</c:v>
                </c:pt>
                <c:pt idx="23">
                  <c:v>17</c:v>
                </c:pt>
                <c:pt idx="24">
                  <c:v>5</c:v>
                </c:pt>
                <c:pt idx="25">
                  <c:v>1</c:v>
                </c:pt>
                <c:pt idx="26">
                  <c:v>1</c:v>
                </c:pt>
                <c:pt idx="27">
                  <c:v>4</c:v>
                </c:pt>
                <c:pt idx="28">
                  <c:v>1</c:v>
                </c:pt>
                <c:pt idx="29">
                  <c:v>76</c:v>
                </c:pt>
                <c:pt idx="30">
                  <c:v>7</c:v>
                </c:pt>
                <c:pt idx="31">
                  <c:v>5</c:v>
                </c:pt>
                <c:pt idx="3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E9-4C6B-860C-315FF88008B9}"/>
            </c:ext>
          </c:extLst>
        </c:ser>
        <c:ser>
          <c:idx val="1"/>
          <c:order val="1"/>
          <c:tx>
            <c:strRef>
              <c:f>Trend!$Z$124:$Z$125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Trend!$X$126:$X$162</c:f>
              <c:multiLvlStrCache>
                <c:ptCount val="34"/>
                <c:lvl>
                  <c:pt idx="0">
                    <c:v>Annan orsak</c:v>
                  </c:pt>
                  <c:pt idx="1">
                    <c:v>Brand</c:v>
                  </c:pt>
                  <c:pt idx="2">
                    <c:v>Bränslebrist</c:v>
                  </c:pt>
                  <c:pt idx="3">
                    <c:v>Desorienterad</c:v>
                  </c:pt>
                  <c:pt idx="4">
                    <c:v>Diverse i propellern</c:v>
                  </c:pt>
                  <c:pt idx="5">
                    <c:v>Drunkningstillbud</c:v>
                  </c:pt>
                  <c:pt idx="6">
                    <c:v>Dykeriolycka</c:v>
                  </c:pt>
                  <c:pt idx="7">
                    <c:v>Grundstötning</c:v>
                  </c:pt>
                  <c:pt idx="8">
                    <c:v>Hårt väder/Utsatt läge</c:v>
                  </c:pt>
                  <c:pt idx="9">
                    <c:v>Kantring/Slagsida</c:v>
                  </c:pt>
                  <c:pt idx="10">
                    <c:v>Kollision</c:v>
                  </c:pt>
                  <c:pt idx="11">
                    <c:v>Man överbord</c:v>
                  </c:pt>
                  <c:pt idx="12">
                    <c:v>Maskin/propellerhaveri</c:v>
                  </c:pt>
                  <c:pt idx="13">
                    <c:v>Nödsändare</c:v>
                  </c:pt>
                  <c:pt idx="14">
                    <c:v>Objekt saknas</c:v>
                  </c:pt>
                  <c:pt idx="15">
                    <c:v>Obs drivande båt/föremål</c:v>
                  </c:pt>
                  <c:pt idx="16">
                    <c:v>Obs raketer/ljussken</c:v>
                  </c:pt>
                  <c:pt idx="17">
                    <c:v>Observation av nödställd (sett/hört)</c:v>
                  </c:pt>
                  <c:pt idx="18">
                    <c:v>Rigghaveri</c:v>
                  </c:pt>
                  <c:pt idx="19">
                    <c:v>Roderhaveri</c:v>
                  </c:pt>
                  <c:pt idx="20">
                    <c:v>Sjuktransport från fartyg</c:v>
                  </c:pt>
                  <c:pt idx="21">
                    <c:v>Sjunkande</c:v>
                  </c:pt>
                  <c:pt idx="22">
                    <c:v>Suicid</c:v>
                  </c:pt>
                  <c:pt idx="23">
                    <c:v>Vatteninträngning</c:v>
                  </c:pt>
                  <c:pt idx="24">
                    <c:v>Annan orsak</c:v>
                  </c:pt>
                  <c:pt idx="25">
                    <c:v>Deklarerat nödläge</c:v>
                  </c:pt>
                  <c:pt idx="26">
                    <c:v>Desorienterad</c:v>
                  </c:pt>
                  <c:pt idx="27">
                    <c:v>Förmodat haveri eller haveri med okänd haveriplats</c:v>
                  </c:pt>
                  <c:pt idx="28">
                    <c:v>Haveri (Röd checklista)</c:v>
                  </c:pt>
                  <c:pt idx="29">
                    <c:v>NIL ARR</c:v>
                  </c:pt>
                  <c:pt idx="30">
                    <c:v>Nödsändare</c:v>
                  </c:pt>
                  <c:pt idx="31">
                    <c:v>Observation av nödställd (sett/hört)</c:v>
                  </c:pt>
                  <c:pt idx="32">
                    <c:v>Saknat luftfartyg</c:v>
                  </c:pt>
                  <c:pt idx="33">
                    <c:v>Varningslarm (Grön checklista)</c:v>
                  </c:pt>
                </c:lvl>
                <c:lvl>
                  <c:pt idx="0">
                    <c:v>Sjöräddning</c:v>
                  </c:pt>
                  <c:pt idx="24">
                    <c:v>Flygräddning</c:v>
                  </c:pt>
                </c:lvl>
              </c:multiLvlStrCache>
            </c:multiLvlStrRef>
          </c:cat>
          <c:val>
            <c:numRef>
              <c:f>Trend!$Z$126:$Z$162</c:f>
              <c:numCache>
                <c:formatCode>General</c:formatCode>
                <c:ptCount val="34"/>
                <c:pt idx="0">
                  <c:v>10</c:v>
                </c:pt>
                <c:pt idx="1">
                  <c:v>22</c:v>
                </c:pt>
                <c:pt idx="2">
                  <c:v>4</c:v>
                </c:pt>
                <c:pt idx="3">
                  <c:v>2</c:v>
                </c:pt>
                <c:pt idx="4">
                  <c:v>5</c:v>
                </c:pt>
                <c:pt idx="5">
                  <c:v>29</c:v>
                </c:pt>
                <c:pt idx="7">
                  <c:v>70</c:v>
                </c:pt>
                <c:pt idx="8">
                  <c:v>37</c:v>
                </c:pt>
                <c:pt idx="9">
                  <c:v>6</c:v>
                </c:pt>
                <c:pt idx="10">
                  <c:v>2</c:v>
                </c:pt>
                <c:pt idx="11">
                  <c:v>9</c:v>
                </c:pt>
                <c:pt idx="12">
                  <c:v>69</c:v>
                </c:pt>
                <c:pt idx="13">
                  <c:v>4</c:v>
                </c:pt>
                <c:pt idx="14">
                  <c:v>31</c:v>
                </c:pt>
                <c:pt idx="15">
                  <c:v>42</c:v>
                </c:pt>
                <c:pt idx="16">
                  <c:v>4</c:v>
                </c:pt>
                <c:pt idx="17">
                  <c:v>18</c:v>
                </c:pt>
                <c:pt idx="18">
                  <c:v>6</c:v>
                </c:pt>
                <c:pt idx="19">
                  <c:v>1</c:v>
                </c:pt>
                <c:pt idx="20">
                  <c:v>23</c:v>
                </c:pt>
                <c:pt idx="21">
                  <c:v>5</c:v>
                </c:pt>
                <c:pt idx="22">
                  <c:v>10</c:v>
                </c:pt>
                <c:pt idx="23">
                  <c:v>17</c:v>
                </c:pt>
                <c:pt idx="24">
                  <c:v>1</c:v>
                </c:pt>
                <c:pt idx="28">
                  <c:v>4</c:v>
                </c:pt>
                <c:pt idx="29">
                  <c:v>87</c:v>
                </c:pt>
                <c:pt idx="30">
                  <c:v>5</c:v>
                </c:pt>
                <c:pt idx="31">
                  <c:v>6</c:v>
                </c:pt>
                <c:pt idx="32">
                  <c:v>1</c:v>
                </c:pt>
                <c:pt idx="3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E9-4C6B-860C-315FF88008B9}"/>
            </c:ext>
          </c:extLst>
        </c:ser>
        <c:ser>
          <c:idx val="2"/>
          <c:order val="2"/>
          <c:tx>
            <c:strRef>
              <c:f>Trend!$AA$124:$AA$125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Trend!$X$126:$X$162</c:f>
              <c:multiLvlStrCache>
                <c:ptCount val="34"/>
                <c:lvl>
                  <c:pt idx="0">
                    <c:v>Annan orsak</c:v>
                  </c:pt>
                  <c:pt idx="1">
                    <c:v>Brand</c:v>
                  </c:pt>
                  <c:pt idx="2">
                    <c:v>Bränslebrist</c:v>
                  </c:pt>
                  <c:pt idx="3">
                    <c:v>Desorienterad</c:v>
                  </c:pt>
                  <c:pt idx="4">
                    <c:v>Diverse i propellern</c:v>
                  </c:pt>
                  <c:pt idx="5">
                    <c:v>Drunkningstillbud</c:v>
                  </c:pt>
                  <c:pt idx="6">
                    <c:v>Dykeriolycka</c:v>
                  </c:pt>
                  <c:pt idx="7">
                    <c:v>Grundstötning</c:v>
                  </c:pt>
                  <c:pt idx="8">
                    <c:v>Hårt väder/Utsatt läge</c:v>
                  </c:pt>
                  <c:pt idx="9">
                    <c:v>Kantring/Slagsida</c:v>
                  </c:pt>
                  <c:pt idx="10">
                    <c:v>Kollision</c:v>
                  </c:pt>
                  <c:pt idx="11">
                    <c:v>Man överbord</c:v>
                  </c:pt>
                  <c:pt idx="12">
                    <c:v>Maskin/propellerhaveri</c:v>
                  </c:pt>
                  <c:pt idx="13">
                    <c:v>Nödsändare</c:v>
                  </c:pt>
                  <c:pt idx="14">
                    <c:v>Objekt saknas</c:v>
                  </c:pt>
                  <c:pt idx="15">
                    <c:v>Obs drivande båt/föremål</c:v>
                  </c:pt>
                  <c:pt idx="16">
                    <c:v>Obs raketer/ljussken</c:v>
                  </c:pt>
                  <c:pt idx="17">
                    <c:v>Observation av nödställd (sett/hört)</c:v>
                  </c:pt>
                  <c:pt idx="18">
                    <c:v>Rigghaveri</c:v>
                  </c:pt>
                  <c:pt idx="19">
                    <c:v>Roderhaveri</c:v>
                  </c:pt>
                  <c:pt idx="20">
                    <c:v>Sjuktransport från fartyg</c:v>
                  </c:pt>
                  <c:pt idx="21">
                    <c:v>Sjunkande</c:v>
                  </c:pt>
                  <c:pt idx="22">
                    <c:v>Suicid</c:v>
                  </c:pt>
                  <c:pt idx="23">
                    <c:v>Vatteninträngning</c:v>
                  </c:pt>
                  <c:pt idx="24">
                    <c:v>Annan orsak</c:v>
                  </c:pt>
                  <c:pt idx="25">
                    <c:v>Deklarerat nödläge</c:v>
                  </c:pt>
                  <c:pt idx="26">
                    <c:v>Desorienterad</c:v>
                  </c:pt>
                  <c:pt idx="27">
                    <c:v>Förmodat haveri eller haveri med okänd haveriplats</c:v>
                  </c:pt>
                  <c:pt idx="28">
                    <c:v>Haveri (Röd checklista)</c:v>
                  </c:pt>
                  <c:pt idx="29">
                    <c:v>NIL ARR</c:v>
                  </c:pt>
                  <c:pt idx="30">
                    <c:v>Nödsändare</c:v>
                  </c:pt>
                  <c:pt idx="31">
                    <c:v>Observation av nödställd (sett/hört)</c:v>
                  </c:pt>
                  <c:pt idx="32">
                    <c:v>Saknat luftfartyg</c:v>
                  </c:pt>
                  <c:pt idx="33">
                    <c:v>Varningslarm (Grön checklista)</c:v>
                  </c:pt>
                </c:lvl>
                <c:lvl>
                  <c:pt idx="0">
                    <c:v>Sjöräddning</c:v>
                  </c:pt>
                  <c:pt idx="24">
                    <c:v>Flygräddning</c:v>
                  </c:pt>
                </c:lvl>
              </c:multiLvlStrCache>
            </c:multiLvlStrRef>
          </c:cat>
          <c:val>
            <c:numRef>
              <c:f>Trend!$AA$126:$AA$162</c:f>
              <c:numCache>
                <c:formatCode>General</c:formatCode>
                <c:ptCount val="34"/>
                <c:pt idx="0">
                  <c:v>11</c:v>
                </c:pt>
                <c:pt idx="1">
                  <c:v>12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18</c:v>
                </c:pt>
                <c:pt idx="7">
                  <c:v>51</c:v>
                </c:pt>
                <c:pt idx="8">
                  <c:v>22</c:v>
                </c:pt>
                <c:pt idx="9">
                  <c:v>12</c:v>
                </c:pt>
                <c:pt idx="10">
                  <c:v>2</c:v>
                </c:pt>
                <c:pt idx="11">
                  <c:v>3</c:v>
                </c:pt>
                <c:pt idx="12">
                  <c:v>52</c:v>
                </c:pt>
                <c:pt idx="13">
                  <c:v>6</c:v>
                </c:pt>
                <c:pt idx="14">
                  <c:v>21</c:v>
                </c:pt>
                <c:pt idx="15">
                  <c:v>23</c:v>
                </c:pt>
                <c:pt idx="16">
                  <c:v>2</c:v>
                </c:pt>
                <c:pt idx="17">
                  <c:v>17</c:v>
                </c:pt>
                <c:pt idx="18">
                  <c:v>8</c:v>
                </c:pt>
                <c:pt idx="19">
                  <c:v>3</c:v>
                </c:pt>
                <c:pt idx="20">
                  <c:v>25</c:v>
                </c:pt>
                <c:pt idx="21">
                  <c:v>4</c:v>
                </c:pt>
                <c:pt idx="22">
                  <c:v>8</c:v>
                </c:pt>
                <c:pt idx="23">
                  <c:v>12</c:v>
                </c:pt>
                <c:pt idx="24">
                  <c:v>2</c:v>
                </c:pt>
                <c:pt idx="26">
                  <c:v>1</c:v>
                </c:pt>
                <c:pt idx="27">
                  <c:v>2</c:v>
                </c:pt>
                <c:pt idx="28">
                  <c:v>1</c:v>
                </c:pt>
                <c:pt idx="29">
                  <c:v>61</c:v>
                </c:pt>
                <c:pt idx="30">
                  <c:v>8</c:v>
                </c:pt>
                <c:pt idx="31">
                  <c:v>8</c:v>
                </c:pt>
                <c:pt idx="3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E9-4C6B-860C-315FF88008B9}"/>
            </c:ext>
          </c:extLst>
        </c:ser>
        <c:ser>
          <c:idx val="3"/>
          <c:order val="3"/>
          <c:tx>
            <c:strRef>
              <c:f>Trend!$AB$124:$AB$125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Trend!$X$126:$X$162</c:f>
              <c:multiLvlStrCache>
                <c:ptCount val="34"/>
                <c:lvl>
                  <c:pt idx="0">
                    <c:v>Annan orsak</c:v>
                  </c:pt>
                  <c:pt idx="1">
                    <c:v>Brand</c:v>
                  </c:pt>
                  <c:pt idx="2">
                    <c:v>Bränslebrist</c:v>
                  </c:pt>
                  <c:pt idx="3">
                    <c:v>Desorienterad</c:v>
                  </c:pt>
                  <c:pt idx="4">
                    <c:v>Diverse i propellern</c:v>
                  </c:pt>
                  <c:pt idx="5">
                    <c:v>Drunkningstillbud</c:v>
                  </c:pt>
                  <c:pt idx="6">
                    <c:v>Dykeriolycka</c:v>
                  </c:pt>
                  <c:pt idx="7">
                    <c:v>Grundstötning</c:v>
                  </c:pt>
                  <c:pt idx="8">
                    <c:v>Hårt väder/Utsatt läge</c:v>
                  </c:pt>
                  <c:pt idx="9">
                    <c:v>Kantring/Slagsida</c:v>
                  </c:pt>
                  <c:pt idx="10">
                    <c:v>Kollision</c:v>
                  </c:pt>
                  <c:pt idx="11">
                    <c:v>Man överbord</c:v>
                  </c:pt>
                  <c:pt idx="12">
                    <c:v>Maskin/propellerhaveri</c:v>
                  </c:pt>
                  <c:pt idx="13">
                    <c:v>Nödsändare</c:v>
                  </c:pt>
                  <c:pt idx="14">
                    <c:v>Objekt saknas</c:v>
                  </c:pt>
                  <c:pt idx="15">
                    <c:v>Obs drivande båt/föremål</c:v>
                  </c:pt>
                  <c:pt idx="16">
                    <c:v>Obs raketer/ljussken</c:v>
                  </c:pt>
                  <c:pt idx="17">
                    <c:v>Observation av nödställd (sett/hört)</c:v>
                  </c:pt>
                  <c:pt idx="18">
                    <c:v>Rigghaveri</c:v>
                  </c:pt>
                  <c:pt idx="19">
                    <c:v>Roderhaveri</c:v>
                  </c:pt>
                  <c:pt idx="20">
                    <c:v>Sjuktransport från fartyg</c:v>
                  </c:pt>
                  <c:pt idx="21">
                    <c:v>Sjunkande</c:v>
                  </c:pt>
                  <c:pt idx="22">
                    <c:v>Suicid</c:v>
                  </c:pt>
                  <c:pt idx="23">
                    <c:v>Vatteninträngning</c:v>
                  </c:pt>
                  <c:pt idx="24">
                    <c:v>Annan orsak</c:v>
                  </c:pt>
                  <c:pt idx="25">
                    <c:v>Deklarerat nödläge</c:v>
                  </c:pt>
                  <c:pt idx="26">
                    <c:v>Desorienterad</c:v>
                  </c:pt>
                  <c:pt idx="27">
                    <c:v>Förmodat haveri eller haveri med okänd haveriplats</c:v>
                  </c:pt>
                  <c:pt idx="28">
                    <c:v>Haveri (Röd checklista)</c:v>
                  </c:pt>
                  <c:pt idx="29">
                    <c:v>NIL ARR</c:v>
                  </c:pt>
                  <c:pt idx="30">
                    <c:v>Nödsändare</c:v>
                  </c:pt>
                  <c:pt idx="31">
                    <c:v>Observation av nödställd (sett/hört)</c:v>
                  </c:pt>
                  <c:pt idx="32">
                    <c:v>Saknat luftfartyg</c:v>
                  </c:pt>
                  <c:pt idx="33">
                    <c:v>Varningslarm (Grön checklista)</c:v>
                  </c:pt>
                </c:lvl>
                <c:lvl>
                  <c:pt idx="0">
                    <c:v>Sjöräddning</c:v>
                  </c:pt>
                  <c:pt idx="24">
                    <c:v>Flygräddning</c:v>
                  </c:pt>
                </c:lvl>
              </c:multiLvlStrCache>
            </c:multiLvlStrRef>
          </c:cat>
          <c:val>
            <c:numRef>
              <c:f>Trend!$AB$126:$AB$162</c:f>
              <c:numCache>
                <c:formatCode>General</c:formatCode>
                <c:ptCount val="34"/>
                <c:pt idx="0">
                  <c:v>12</c:v>
                </c:pt>
                <c:pt idx="1">
                  <c:v>13</c:v>
                </c:pt>
                <c:pt idx="2">
                  <c:v>4</c:v>
                </c:pt>
                <c:pt idx="3">
                  <c:v>2</c:v>
                </c:pt>
                <c:pt idx="4">
                  <c:v>8</c:v>
                </c:pt>
                <c:pt idx="5">
                  <c:v>9</c:v>
                </c:pt>
                <c:pt idx="7">
                  <c:v>46</c:v>
                </c:pt>
                <c:pt idx="8">
                  <c:v>55</c:v>
                </c:pt>
                <c:pt idx="9">
                  <c:v>12</c:v>
                </c:pt>
                <c:pt idx="10">
                  <c:v>5</c:v>
                </c:pt>
                <c:pt idx="11">
                  <c:v>12</c:v>
                </c:pt>
                <c:pt idx="12">
                  <c:v>70</c:v>
                </c:pt>
                <c:pt idx="13">
                  <c:v>1</c:v>
                </c:pt>
                <c:pt idx="14">
                  <c:v>30</c:v>
                </c:pt>
                <c:pt idx="15">
                  <c:v>34</c:v>
                </c:pt>
                <c:pt idx="16">
                  <c:v>5</c:v>
                </c:pt>
                <c:pt idx="17">
                  <c:v>21</c:v>
                </c:pt>
                <c:pt idx="18">
                  <c:v>10</c:v>
                </c:pt>
                <c:pt idx="19">
                  <c:v>7</c:v>
                </c:pt>
                <c:pt idx="20">
                  <c:v>11</c:v>
                </c:pt>
                <c:pt idx="21">
                  <c:v>3</c:v>
                </c:pt>
                <c:pt idx="22">
                  <c:v>1</c:v>
                </c:pt>
                <c:pt idx="23">
                  <c:v>14</c:v>
                </c:pt>
                <c:pt idx="25">
                  <c:v>1</c:v>
                </c:pt>
                <c:pt idx="26">
                  <c:v>1</c:v>
                </c:pt>
                <c:pt idx="28">
                  <c:v>2</c:v>
                </c:pt>
                <c:pt idx="29">
                  <c:v>61</c:v>
                </c:pt>
                <c:pt idx="30">
                  <c:v>6</c:v>
                </c:pt>
                <c:pt idx="31">
                  <c:v>5</c:v>
                </c:pt>
                <c:pt idx="32">
                  <c:v>1</c:v>
                </c:pt>
                <c:pt idx="3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9A-42FC-BAE7-D653891B2670}"/>
            </c:ext>
          </c:extLst>
        </c:ser>
        <c:ser>
          <c:idx val="4"/>
          <c:order val="4"/>
          <c:tx>
            <c:strRef>
              <c:f>Trend!$AC$124:$AC$125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Trend!$X$126:$X$162</c:f>
              <c:multiLvlStrCache>
                <c:ptCount val="34"/>
                <c:lvl>
                  <c:pt idx="0">
                    <c:v>Annan orsak</c:v>
                  </c:pt>
                  <c:pt idx="1">
                    <c:v>Brand</c:v>
                  </c:pt>
                  <c:pt idx="2">
                    <c:v>Bränslebrist</c:v>
                  </c:pt>
                  <c:pt idx="3">
                    <c:v>Desorienterad</c:v>
                  </c:pt>
                  <c:pt idx="4">
                    <c:v>Diverse i propellern</c:v>
                  </c:pt>
                  <c:pt idx="5">
                    <c:v>Drunkningstillbud</c:v>
                  </c:pt>
                  <c:pt idx="6">
                    <c:v>Dykeriolycka</c:v>
                  </c:pt>
                  <c:pt idx="7">
                    <c:v>Grundstötning</c:v>
                  </c:pt>
                  <c:pt idx="8">
                    <c:v>Hårt väder/Utsatt läge</c:v>
                  </c:pt>
                  <c:pt idx="9">
                    <c:v>Kantring/Slagsida</c:v>
                  </c:pt>
                  <c:pt idx="10">
                    <c:v>Kollision</c:v>
                  </c:pt>
                  <c:pt idx="11">
                    <c:v>Man överbord</c:v>
                  </c:pt>
                  <c:pt idx="12">
                    <c:v>Maskin/propellerhaveri</c:v>
                  </c:pt>
                  <c:pt idx="13">
                    <c:v>Nödsändare</c:v>
                  </c:pt>
                  <c:pt idx="14">
                    <c:v>Objekt saknas</c:v>
                  </c:pt>
                  <c:pt idx="15">
                    <c:v>Obs drivande båt/föremål</c:v>
                  </c:pt>
                  <c:pt idx="16">
                    <c:v>Obs raketer/ljussken</c:v>
                  </c:pt>
                  <c:pt idx="17">
                    <c:v>Observation av nödställd (sett/hört)</c:v>
                  </c:pt>
                  <c:pt idx="18">
                    <c:v>Rigghaveri</c:v>
                  </c:pt>
                  <c:pt idx="19">
                    <c:v>Roderhaveri</c:v>
                  </c:pt>
                  <c:pt idx="20">
                    <c:v>Sjuktransport från fartyg</c:v>
                  </c:pt>
                  <c:pt idx="21">
                    <c:v>Sjunkande</c:v>
                  </c:pt>
                  <c:pt idx="22">
                    <c:v>Suicid</c:v>
                  </c:pt>
                  <c:pt idx="23">
                    <c:v>Vatteninträngning</c:v>
                  </c:pt>
                  <c:pt idx="24">
                    <c:v>Annan orsak</c:v>
                  </c:pt>
                  <c:pt idx="25">
                    <c:v>Deklarerat nödläge</c:v>
                  </c:pt>
                  <c:pt idx="26">
                    <c:v>Desorienterad</c:v>
                  </c:pt>
                  <c:pt idx="27">
                    <c:v>Förmodat haveri eller haveri med okänd haveriplats</c:v>
                  </c:pt>
                  <c:pt idx="28">
                    <c:v>Haveri (Röd checklista)</c:v>
                  </c:pt>
                  <c:pt idx="29">
                    <c:v>NIL ARR</c:v>
                  </c:pt>
                  <c:pt idx="30">
                    <c:v>Nödsändare</c:v>
                  </c:pt>
                  <c:pt idx="31">
                    <c:v>Observation av nödställd (sett/hört)</c:v>
                  </c:pt>
                  <c:pt idx="32">
                    <c:v>Saknat luftfartyg</c:v>
                  </c:pt>
                  <c:pt idx="33">
                    <c:v>Varningslarm (Grön checklista)</c:v>
                  </c:pt>
                </c:lvl>
                <c:lvl>
                  <c:pt idx="0">
                    <c:v>Sjöräddning</c:v>
                  </c:pt>
                  <c:pt idx="24">
                    <c:v>Flygräddning</c:v>
                  </c:pt>
                </c:lvl>
              </c:multiLvlStrCache>
            </c:multiLvlStrRef>
          </c:cat>
          <c:val>
            <c:numRef>
              <c:f>Trend!$AC$126:$AC$162</c:f>
              <c:numCache>
                <c:formatCode>General</c:formatCode>
                <c:ptCount val="34"/>
                <c:pt idx="0">
                  <c:v>13</c:v>
                </c:pt>
                <c:pt idx="1">
                  <c:v>14</c:v>
                </c:pt>
                <c:pt idx="2">
                  <c:v>3</c:v>
                </c:pt>
                <c:pt idx="4">
                  <c:v>4</c:v>
                </c:pt>
                <c:pt idx="5">
                  <c:v>19</c:v>
                </c:pt>
                <c:pt idx="6">
                  <c:v>2</c:v>
                </c:pt>
                <c:pt idx="7">
                  <c:v>77</c:v>
                </c:pt>
                <c:pt idx="8">
                  <c:v>40</c:v>
                </c:pt>
                <c:pt idx="9">
                  <c:v>8</c:v>
                </c:pt>
                <c:pt idx="10">
                  <c:v>1</c:v>
                </c:pt>
                <c:pt idx="11">
                  <c:v>9</c:v>
                </c:pt>
                <c:pt idx="12">
                  <c:v>62</c:v>
                </c:pt>
                <c:pt idx="13">
                  <c:v>4</c:v>
                </c:pt>
                <c:pt idx="14">
                  <c:v>32</c:v>
                </c:pt>
                <c:pt idx="15">
                  <c:v>42</c:v>
                </c:pt>
                <c:pt idx="16">
                  <c:v>1</c:v>
                </c:pt>
                <c:pt idx="17">
                  <c:v>25</c:v>
                </c:pt>
                <c:pt idx="18">
                  <c:v>6</c:v>
                </c:pt>
                <c:pt idx="19">
                  <c:v>6</c:v>
                </c:pt>
                <c:pt idx="20">
                  <c:v>15</c:v>
                </c:pt>
                <c:pt idx="21">
                  <c:v>4</c:v>
                </c:pt>
                <c:pt idx="22">
                  <c:v>4</c:v>
                </c:pt>
                <c:pt idx="23">
                  <c:v>23</c:v>
                </c:pt>
                <c:pt idx="24">
                  <c:v>10</c:v>
                </c:pt>
                <c:pt idx="25">
                  <c:v>1</c:v>
                </c:pt>
                <c:pt idx="28">
                  <c:v>1</c:v>
                </c:pt>
                <c:pt idx="29">
                  <c:v>71</c:v>
                </c:pt>
                <c:pt idx="30">
                  <c:v>11</c:v>
                </c:pt>
                <c:pt idx="31">
                  <c:v>8</c:v>
                </c:pt>
                <c:pt idx="32">
                  <c:v>2</c:v>
                </c:pt>
                <c:pt idx="3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9A-42FC-BAE7-D653891B26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37072680"/>
        <c:axId val="437073336"/>
      </c:barChart>
      <c:catAx>
        <c:axId val="437072680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37073336"/>
        <c:crosses val="autoZero"/>
        <c:auto val="1"/>
        <c:lblAlgn val="ctr"/>
        <c:lblOffset val="100"/>
        <c:noMultiLvlLbl val="0"/>
      </c:catAx>
      <c:valAx>
        <c:axId val="43707333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37072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>
        <a:alpha val="80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700"/>
      </a:pPr>
      <a:endParaRPr lang="sv-S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[Månad.xlsx]Trend!Pivottabell2</c:name>
    <c:fmtId val="59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400"/>
              <a:t>Antal Sjöräddningsfall per Område och År för aktuell Månad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Trend!$Y$207:$Y$208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Trend!$X$209:$X$228</c:f>
              <c:strCache>
                <c:ptCount val="19"/>
                <c:pt idx="0">
                  <c:v>AB Stockholms län</c:v>
                </c:pt>
                <c:pt idx="1">
                  <c:v>C Uppsala län</c:v>
                </c:pt>
                <c:pt idx="2">
                  <c:v>D Södermanlands län</c:v>
                </c:pt>
                <c:pt idx="3">
                  <c:v>E Östergötlands län</c:v>
                </c:pt>
                <c:pt idx="4">
                  <c:v>H Kalmar län</c:v>
                </c:pt>
                <c:pt idx="5">
                  <c:v>I Gotlands län</c:v>
                </c:pt>
                <c:pt idx="6">
                  <c:v>K Blekinge län</c:v>
                </c:pt>
                <c:pt idx="7">
                  <c:v>M Skåne län</c:v>
                </c:pt>
                <c:pt idx="8">
                  <c:v>N Hallands län</c:v>
                </c:pt>
                <c:pt idx="9">
                  <c:v>O Västra Götalands län</c:v>
                </c:pt>
                <c:pt idx="10">
                  <c:v>X Gävleborgs län</c:v>
                </c:pt>
                <c:pt idx="11">
                  <c:v>Y Västernorrlands län</c:v>
                </c:pt>
                <c:pt idx="12">
                  <c:v>AC Västerbottens län</c:v>
                </c:pt>
                <c:pt idx="13">
                  <c:v>BD Norrbottens län</c:v>
                </c:pt>
                <c:pt idx="14">
                  <c:v>Vänern</c:v>
                </c:pt>
                <c:pt idx="15">
                  <c:v>Vättern</c:v>
                </c:pt>
                <c:pt idx="16">
                  <c:v>Mälaren</c:v>
                </c:pt>
                <c:pt idx="17">
                  <c:v>Grannländer</c:v>
                </c:pt>
                <c:pt idx="18">
                  <c:v>Okänd</c:v>
                </c:pt>
              </c:strCache>
            </c:strRef>
          </c:cat>
          <c:val>
            <c:numRef>
              <c:f>Trend!$Y$209:$Y$228</c:f>
              <c:numCache>
                <c:formatCode>General</c:formatCode>
                <c:ptCount val="19"/>
                <c:pt idx="0">
                  <c:v>68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17</c:v>
                </c:pt>
                <c:pt idx="5">
                  <c:v>12</c:v>
                </c:pt>
                <c:pt idx="6">
                  <c:v>7</c:v>
                </c:pt>
                <c:pt idx="7">
                  <c:v>32</c:v>
                </c:pt>
                <c:pt idx="8">
                  <c:v>18</c:v>
                </c:pt>
                <c:pt idx="9">
                  <c:v>72</c:v>
                </c:pt>
                <c:pt idx="10">
                  <c:v>2</c:v>
                </c:pt>
                <c:pt idx="11">
                  <c:v>6</c:v>
                </c:pt>
                <c:pt idx="12">
                  <c:v>6</c:v>
                </c:pt>
                <c:pt idx="13">
                  <c:v>5</c:v>
                </c:pt>
                <c:pt idx="14">
                  <c:v>13</c:v>
                </c:pt>
                <c:pt idx="15">
                  <c:v>6</c:v>
                </c:pt>
                <c:pt idx="16">
                  <c:v>12</c:v>
                </c:pt>
                <c:pt idx="1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AD-422A-8556-838C191336DA}"/>
            </c:ext>
          </c:extLst>
        </c:ser>
        <c:ser>
          <c:idx val="1"/>
          <c:order val="1"/>
          <c:tx>
            <c:strRef>
              <c:f>Trend!$Z$207:$Z$208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Trend!$X$209:$X$228</c:f>
              <c:strCache>
                <c:ptCount val="19"/>
                <c:pt idx="0">
                  <c:v>AB Stockholms län</c:v>
                </c:pt>
                <c:pt idx="1">
                  <c:v>C Uppsala län</c:v>
                </c:pt>
                <c:pt idx="2">
                  <c:v>D Södermanlands län</c:v>
                </c:pt>
                <c:pt idx="3">
                  <c:v>E Östergötlands län</c:v>
                </c:pt>
                <c:pt idx="4">
                  <c:v>H Kalmar län</c:v>
                </c:pt>
                <c:pt idx="5">
                  <c:v>I Gotlands län</c:v>
                </c:pt>
                <c:pt idx="6">
                  <c:v>K Blekinge län</c:v>
                </c:pt>
                <c:pt idx="7">
                  <c:v>M Skåne län</c:v>
                </c:pt>
                <c:pt idx="8">
                  <c:v>N Hallands län</c:v>
                </c:pt>
                <c:pt idx="9">
                  <c:v>O Västra Götalands län</c:v>
                </c:pt>
                <c:pt idx="10">
                  <c:v>X Gävleborgs län</c:v>
                </c:pt>
                <c:pt idx="11">
                  <c:v>Y Västernorrlands län</c:v>
                </c:pt>
                <c:pt idx="12">
                  <c:v>AC Västerbottens län</c:v>
                </c:pt>
                <c:pt idx="13">
                  <c:v>BD Norrbottens län</c:v>
                </c:pt>
                <c:pt idx="14">
                  <c:v>Vänern</c:v>
                </c:pt>
                <c:pt idx="15">
                  <c:v>Vättern</c:v>
                </c:pt>
                <c:pt idx="16">
                  <c:v>Mälaren</c:v>
                </c:pt>
                <c:pt idx="17">
                  <c:v>Grannländer</c:v>
                </c:pt>
                <c:pt idx="18">
                  <c:v>Okänd</c:v>
                </c:pt>
              </c:strCache>
            </c:strRef>
          </c:cat>
          <c:val>
            <c:numRef>
              <c:f>Trend!$Z$209:$Z$228</c:f>
              <c:numCache>
                <c:formatCode>General</c:formatCode>
                <c:ptCount val="19"/>
                <c:pt idx="0">
                  <c:v>50</c:v>
                </c:pt>
                <c:pt idx="1">
                  <c:v>6</c:v>
                </c:pt>
                <c:pt idx="2">
                  <c:v>9</c:v>
                </c:pt>
                <c:pt idx="3">
                  <c:v>6</c:v>
                </c:pt>
                <c:pt idx="4">
                  <c:v>32</c:v>
                </c:pt>
                <c:pt idx="5">
                  <c:v>8</c:v>
                </c:pt>
                <c:pt idx="6">
                  <c:v>11</c:v>
                </c:pt>
                <c:pt idx="7">
                  <c:v>50</c:v>
                </c:pt>
                <c:pt idx="8">
                  <c:v>33</c:v>
                </c:pt>
                <c:pt idx="9">
                  <c:v>78</c:v>
                </c:pt>
                <c:pt idx="10">
                  <c:v>3</c:v>
                </c:pt>
                <c:pt idx="11">
                  <c:v>9</c:v>
                </c:pt>
                <c:pt idx="12">
                  <c:v>4</c:v>
                </c:pt>
                <c:pt idx="13">
                  <c:v>3</c:v>
                </c:pt>
                <c:pt idx="14">
                  <c:v>20</c:v>
                </c:pt>
                <c:pt idx="15">
                  <c:v>14</c:v>
                </c:pt>
                <c:pt idx="16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AD-422A-8556-838C191336DA}"/>
            </c:ext>
          </c:extLst>
        </c:ser>
        <c:ser>
          <c:idx val="2"/>
          <c:order val="2"/>
          <c:tx>
            <c:strRef>
              <c:f>Trend!$AA$207:$AA$208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Trend!$X$209:$X$228</c:f>
              <c:strCache>
                <c:ptCount val="19"/>
                <c:pt idx="0">
                  <c:v>AB Stockholms län</c:v>
                </c:pt>
                <c:pt idx="1">
                  <c:v>C Uppsala län</c:v>
                </c:pt>
                <c:pt idx="2">
                  <c:v>D Södermanlands län</c:v>
                </c:pt>
                <c:pt idx="3">
                  <c:v>E Östergötlands län</c:v>
                </c:pt>
                <c:pt idx="4">
                  <c:v>H Kalmar län</c:v>
                </c:pt>
                <c:pt idx="5">
                  <c:v>I Gotlands län</c:v>
                </c:pt>
                <c:pt idx="6">
                  <c:v>K Blekinge län</c:v>
                </c:pt>
                <c:pt idx="7">
                  <c:v>M Skåne län</c:v>
                </c:pt>
                <c:pt idx="8">
                  <c:v>N Hallands län</c:v>
                </c:pt>
                <c:pt idx="9">
                  <c:v>O Västra Götalands län</c:v>
                </c:pt>
                <c:pt idx="10">
                  <c:v>X Gävleborgs län</c:v>
                </c:pt>
                <c:pt idx="11">
                  <c:v>Y Västernorrlands län</c:v>
                </c:pt>
                <c:pt idx="12">
                  <c:v>AC Västerbottens län</c:v>
                </c:pt>
                <c:pt idx="13">
                  <c:v>BD Norrbottens län</c:v>
                </c:pt>
                <c:pt idx="14">
                  <c:v>Vänern</c:v>
                </c:pt>
                <c:pt idx="15">
                  <c:v>Vättern</c:v>
                </c:pt>
                <c:pt idx="16">
                  <c:v>Mälaren</c:v>
                </c:pt>
                <c:pt idx="17">
                  <c:v>Grannländer</c:v>
                </c:pt>
                <c:pt idx="18">
                  <c:v>Okänd</c:v>
                </c:pt>
              </c:strCache>
            </c:strRef>
          </c:cat>
          <c:val>
            <c:numRef>
              <c:f>Trend!$AA$209:$AA$228</c:f>
              <c:numCache>
                <c:formatCode>General</c:formatCode>
                <c:ptCount val="19"/>
                <c:pt idx="0">
                  <c:v>55</c:v>
                </c:pt>
                <c:pt idx="1">
                  <c:v>4</c:v>
                </c:pt>
                <c:pt idx="2">
                  <c:v>5</c:v>
                </c:pt>
                <c:pt idx="3">
                  <c:v>10</c:v>
                </c:pt>
                <c:pt idx="4">
                  <c:v>17</c:v>
                </c:pt>
                <c:pt idx="5">
                  <c:v>15</c:v>
                </c:pt>
                <c:pt idx="6">
                  <c:v>5</c:v>
                </c:pt>
                <c:pt idx="7">
                  <c:v>33</c:v>
                </c:pt>
                <c:pt idx="8">
                  <c:v>18</c:v>
                </c:pt>
                <c:pt idx="9">
                  <c:v>70</c:v>
                </c:pt>
                <c:pt idx="10">
                  <c:v>5</c:v>
                </c:pt>
                <c:pt idx="11">
                  <c:v>8</c:v>
                </c:pt>
                <c:pt idx="12">
                  <c:v>2</c:v>
                </c:pt>
                <c:pt idx="13">
                  <c:v>3</c:v>
                </c:pt>
                <c:pt idx="14">
                  <c:v>7</c:v>
                </c:pt>
                <c:pt idx="15">
                  <c:v>7</c:v>
                </c:pt>
                <c:pt idx="16">
                  <c:v>14</c:v>
                </c:pt>
                <c:pt idx="1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AD-422A-8556-838C191336DA}"/>
            </c:ext>
          </c:extLst>
        </c:ser>
        <c:ser>
          <c:idx val="3"/>
          <c:order val="3"/>
          <c:tx>
            <c:strRef>
              <c:f>Trend!$AB$207:$AB$208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Trend!$X$209:$X$228</c:f>
              <c:strCache>
                <c:ptCount val="19"/>
                <c:pt idx="0">
                  <c:v>AB Stockholms län</c:v>
                </c:pt>
                <c:pt idx="1">
                  <c:v>C Uppsala län</c:v>
                </c:pt>
                <c:pt idx="2">
                  <c:v>D Södermanlands län</c:v>
                </c:pt>
                <c:pt idx="3">
                  <c:v>E Östergötlands län</c:v>
                </c:pt>
                <c:pt idx="4">
                  <c:v>H Kalmar län</c:v>
                </c:pt>
                <c:pt idx="5">
                  <c:v>I Gotlands län</c:v>
                </c:pt>
                <c:pt idx="6">
                  <c:v>K Blekinge län</c:v>
                </c:pt>
                <c:pt idx="7">
                  <c:v>M Skåne län</c:v>
                </c:pt>
                <c:pt idx="8">
                  <c:v>N Hallands län</c:v>
                </c:pt>
                <c:pt idx="9">
                  <c:v>O Västra Götalands län</c:v>
                </c:pt>
                <c:pt idx="10">
                  <c:v>X Gävleborgs län</c:v>
                </c:pt>
                <c:pt idx="11">
                  <c:v>Y Västernorrlands län</c:v>
                </c:pt>
                <c:pt idx="12">
                  <c:v>AC Västerbottens län</c:v>
                </c:pt>
                <c:pt idx="13">
                  <c:v>BD Norrbottens län</c:v>
                </c:pt>
                <c:pt idx="14">
                  <c:v>Vänern</c:v>
                </c:pt>
                <c:pt idx="15">
                  <c:v>Vättern</c:v>
                </c:pt>
                <c:pt idx="16">
                  <c:v>Mälaren</c:v>
                </c:pt>
                <c:pt idx="17">
                  <c:v>Grannländer</c:v>
                </c:pt>
                <c:pt idx="18">
                  <c:v>Okänd</c:v>
                </c:pt>
              </c:strCache>
            </c:strRef>
          </c:cat>
          <c:val>
            <c:numRef>
              <c:f>Trend!$AB$209:$AB$228</c:f>
              <c:numCache>
                <c:formatCode>General</c:formatCode>
                <c:ptCount val="19"/>
                <c:pt idx="0">
                  <c:v>59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  <c:pt idx="4">
                  <c:v>19</c:v>
                </c:pt>
                <c:pt idx="5">
                  <c:v>7</c:v>
                </c:pt>
                <c:pt idx="6">
                  <c:v>7</c:v>
                </c:pt>
                <c:pt idx="7">
                  <c:v>32</c:v>
                </c:pt>
                <c:pt idx="8">
                  <c:v>18</c:v>
                </c:pt>
                <c:pt idx="9">
                  <c:v>82</c:v>
                </c:pt>
                <c:pt idx="10">
                  <c:v>2</c:v>
                </c:pt>
                <c:pt idx="11">
                  <c:v>7</c:v>
                </c:pt>
                <c:pt idx="12">
                  <c:v>6</c:v>
                </c:pt>
                <c:pt idx="13">
                  <c:v>7</c:v>
                </c:pt>
                <c:pt idx="14">
                  <c:v>16</c:v>
                </c:pt>
                <c:pt idx="15">
                  <c:v>3</c:v>
                </c:pt>
                <c:pt idx="16">
                  <c:v>28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B1-4814-AEFC-8E5096DE6D0B}"/>
            </c:ext>
          </c:extLst>
        </c:ser>
        <c:ser>
          <c:idx val="4"/>
          <c:order val="4"/>
          <c:tx>
            <c:strRef>
              <c:f>Trend!$AC$207:$AC$208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Trend!$X$209:$X$228</c:f>
              <c:strCache>
                <c:ptCount val="19"/>
                <c:pt idx="0">
                  <c:v>AB Stockholms län</c:v>
                </c:pt>
                <c:pt idx="1">
                  <c:v>C Uppsala län</c:v>
                </c:pt>
                <c:pt idx="2">
                  <c:v>D Södermanlands län</c:v>
                </c:pt>
                <c:pt idx="3">
                  <c:v>E Östergötlands län</c:v>
                </c:pt>
                <c:pt idx="4">
                  <c:v>H Kalmar län</c:v>
                </c:pt>
                <c:pt idx="5">
                  <c:v>I Gotlands län</c:v>
                </c:pt>
                <c:pt idx="6">
                  <c:v>K Blekinge län</c:v>
                </c:pt>
                <c:pt idx="7">
                  <c:v>M Skåne län</c:v>
                </c:pt>
                <c:pt idx="8">
                  <c:v>N Hallands län</c:v>
                </c:pt>
                <c:pt idx="9">
                  <c:v>O Västra Götalands län</c:v>
                </c:pt>
                <c:pt idx="10">
                  <c:v>X Gävleborgs län</c:v>
                </c:pt>
                <c:pt idx="11">
                  <c:v>Y Västernorrlands län</c:v>
                </c:pt>
                <c:pt idx="12">
                  <c:v>AC Västerbottens län</c:v>
                </c:pt>
                <c:pt idx="13">
                  <c:v>BD Norrbottens län</c:v>
                </c:pt>
                <c:pt idx="14">
                  <c:v>Vänern</c:v>
                </c:pt>
                <c:pt idx="15">
                  <c:v>Vättern</c:v>
                </c:pt>
                <c:pt idx="16">
                  <c:v>Mälaren</c:v>
                </c:pt>
                <c:pt idx="17">
                  <c:v>Grannländer</c:v>
                </c:pt>
                <c:pt idx="18">
                  <c:v>Okänd</c:v>
                </c:pt>
              </c:strCache>
            </c:strRef>
          </c:cat>
          <c:val>
            <c:numRef>
              <c:f>Trend!$AC$209:$AC$228</c:f>
              <c:numCache>
                <c:formatCode>General</c:formatCode>
                <c:ptCount val="19"/>
                <c:pt idx="0">
                  <c:v>76</c:v>
                </c:pt>
                <c:pt idx="1">
                  <c:v>5</c:v>
                </c:pt>
                <c:pt idx="2">
                  <c:v>10</c:v>
                </c:pt>
                <c:pt idx="3">
                  <c:v>11</c:v>
                </c:pt>
                <c:pt idx="4">
                  <c:v>21</c:v>
                </c:pt>
                <c:pt idx="5">
                  <c:v>11</c:v>
                </c:pt>
                <c:pt idx="6">
                  <c:v>14</c:v>
                </c:pt>
                <c:pt idx="7">
                  <c:v>39</c:v>
                </c:pt>
                <c:pt idx="8">
                  <c:v>15</c:v>
                </c:pt>
                <c:pt idx="9">
                  <c:v>80</c:v>
                </c:pt>
                <c:pt idx="10">
                  <c:v>6</c:v>
                </c:pt>
                <c:pt idx="11">
                  <c:v>3</c:v>
                </c:pt>
                <c:pt idx="12">
                  <c:v>4</c:v>
                </c:pt>
                <c:pt idx="13">
                  <c:v>10</c:v>
                </c:pt>
                <c:pt idx="14">
                  <c:v>12</c:v>
                </c:pt>
                <c:pt idx="15">
                  <c:v>10</c:v>
                </c:pt>
                <c:pt idx="16">
                  <c:v>17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B1-4814-AEFC-8E5096DE6D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68385544"/>
        <c:axId val="768387184"/>
      </c:barChart>
      <c:catAx>
        <c:axId val="768385544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8387184"/>
        <c:crosses val="autoZero"/>
        <c:auto val="1"/>
        <c:lblAlgn val="ctr"/>
        <c:lblOffset val="100"/>
        <c:noMultiLvlLbl val="0"/>
      </c:catAx>
      <c:valAx>
        <c:axId val="76838718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8385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>
        <a:alpha val="80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sv-S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[Månad.xlsx]Trend!Pivottabell3</c:name>
    <c:fmtId val="59"/>
  </c:pivotSource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400"/>
              <a:t>Antal Flygräddningsfall per Län och År för aktuell Månad</a:t>
            </a:r>
          </a:p>
        </c:rich>
      </c:tx>
      <c:layout>
        <c:manualLayout>
          <c:xMode val="edge"/>
          <c:yMode val="edge"/>
          <c:x val="0.25821872265966755"/>
          <c:y val="3.703703703703703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6523895450568679"/>
          <c:y val="4.8314814814814817E-2"/>
          <c:w val="0.73922134733158351"/>
          <c:h val="0.912163458734324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Trend!$Y$246:$Y$247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Trend!$X$248:$X$270</c:f>
              <c:strCache>
                <c:ptCount val="22"/>
                <c:pt idx="0">
                  <c:v>-</c:v>
                </c:pt>
                <c:pt idx="1">
                  <c:v>Blekinge län</c:v>
                </c:pt>
                <c:pt idx="2">
                  <c:v>Dalarnas län</c:v>
                </c:pt>
                <c:pt idx="3">
                  <c:v>Gotlands län</c:v>
                </c:pt>
                <c:pt idx="4">
                  <c:v>Gävleborgs län</c:v>
                </c:pt>
                <c:pt idx="5">
                  <c:v>Hallands län</c:v>
                </c:pt>
                <c:pt idx="6">
                  <c:v>Jämtlands län</c:v>
                </c:pt>
                <c:pt idx="7">
                  <c:v>Jönköpings län</c:v>
                </c:pt>
                <c:pt idx="8">
                  <c:v>Kalmar län</c:v>
                </c:pt>
                <c:pt idx="9">
                  <c:v>Kronobergs län</c:v>
                </c:pt>
                <c:pt idx="10">
                  <c:v>Norrbottens län</c:v>
                </c:pt>
                <c:pt idx="11">
                  <c:v>Skåne län</c:v>
                </c:pt>
                <c:pt idx="12">
                  <c:v>Stockholms län</c:v>
                </c:pt>
                <c:pt idx="13">
                  <c:v>Södermanlands län</c:v>
                </c:pt>
                <c:pt idx="14">
                  <c:v>Uppsala län</c:v>
                </c:pt>
                <c:pt idx="15">
                  <c:v>Värmlands län</c:v>
                </c:pt>
                <c:pt idx="16">
                  <c:v>Västerbottens län</c:v>
                </c:pt>
                <c:pt idx="17">
                  <c:v>Västernorrlands län</c:v>
                </c:pt>
                <c:pt idx="18">
                  <c:v>Västmanlands län</c:v>
                </c:pt>
                <c:pt idx="19">
                  <c:v>Västra Götalands län</c:v>
                </c:pt>
                <c:pt idx="20">
                  <c:v>Örebro län</c:v>
                </c:pt>
                <c:pt idx="21">
                  <c:v>Östergötlands län</c:v>
                </c:pt>
              </c:strCache>
            </c:strRef>
          </c:cat>
          <c:val>
            <c:numRef>
              <c:f>Trend!$Y$248:$Y$270</c:f>
              <c:numCache>
                <c:formatCode>General</c:formatCode>
                <c:ptCount val="22"/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4</c:v>
                </c:pt>
                <c:pt idx="6">
                  <c:v>2</c:v>
                </c:pt>
                <c:pt idx="7">
                  <c:v>6</c:v>
                </c:pt>
                <c:pt idx="8">
                  <c:v>4</c:v>
                </c:pt>
                <c:pt idx="9">
                  <c:v>1</c:v>
                </c:pt>
                <c:pt idx="10">
                  <c:v>1</c:v>
                </c:pt>
                <c:pt idx="11">
                  <c:v>13</c:v>
                </c:pt>
                <c:pt idx="12">
                  <c:v>8</c:v>
                </c:pt>
                <c:pt idx="13">
                  <c:v>4</c:v>
                </c:pt>
                <c:pt idx="14">
                  <c:v>2</c:v>
                </c:pt>
                <c:pt idx="15">
                  <c:v>5</c:v>
                </c:pt>
                <c:pt idx="16">
                  <c:v>1</c:v>
                </c:pt>
                <c:pt idx="18">
                  <c:v>7</c:v>
                </c:pt>
                <c:pt idx="19">
                  <c:v>28</c:v>
                </c:pt>
                <c:pt idx="20">
                  <c:v>1</c:v>
                </c:pt>
                <c:pt idx="2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1E-4DC5-BA4A-9B265FB69B54}"/>
            </c:ext>
          </c:extLst>
        </c:ser>
        <c:ser>
          <c:idx val="1"/>
          <c:order val="1"/>
          <c:tx>
            <c:strRef>
              <c:f>Trend!$Z$246:$Z$247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Trend!$X$248:$X$270</c:f>
              <c:strCache>
                <c:ptCount val="22"/>
                <c:pt idx="0">
                  <c:v>-</c:v>
                </c:pt>
                <c:pt idx="1">
                  <c:v>Blekinge län</c:v>
                </c:pt>
                <c:pt idx="2">
                  <c:v>Dalarnas län</c:v>
                </c:pt>
                <c:pt idx="3">
                  <c:v>Gotlands län</c:v>
                </c:pt>
                <c:pt idx="4">
                  <c:v>Gävleborgs län</c:v>
                </c:pt>
                <c:pt idx="5">
                  <c:v>Hallands län</c:v>
                </c:pt>
                <c:pt idx="6">
                  <c:v>Jämtlands län</c:v>
                </c:pt>
                <c:pt idx="7">
                  <c:v>Jönköpings län</c:v>
                </c:pt>
                <c:pt idx="8">
                  <c:v>Kalmar län</c:v>
                </c:pt>
                <c:pt idx="9">
                  <c:v>Kronobergs län</c:v>
                </c:pt>
                <c:pt idx="10">
                  <c:v>Norrbottens län</c:v>
                </c:pt>
                <c:pt idx="11">
                  <c:v>Skåne län</c:v>
                </c:pt>
                <c:pt idx="12">
                  <c:v>Stockholms län</c:v>
                </c:pt>
                <c:pt idx="13">
                  <c:v>Södermanlands län</c:v>
                </c:pt>
                <c:pt idx="14">
                  <c:v>Uppsala län</c:v>
                </c:pt>
                <c:pt idx="15">
                  <c:v>Värmlands län</c:v>
                </c:pt>
                <c:pt idx="16">
                  <c:v>Västerbottens län</c:v>
                </c:pt>
                <c:pt idx="17">
                  <c:v>Västernorrlands län</c:v>
                </c:pt>
                <c:pt idx="18">
                  <c:v>Västmanlands län</c:v>
                </c:pt>
                <c:pt idx="19">
                  <c:v>Västra Götalands län</c:v>
                </c:pt>
                <c:pt idx="20">
                  <c:v>Örebro län</c:v>
                </c:pt>
                <c:pt idx="21">
                  <c:v>Östergötlands län</c:v>
                </c:pt>
              </c:strCache>
            </c:strRef>
          </c:cat>
          <c:val>
            <c:numRef>
              <c:f>Trend!$Z$248:$Z$270</c:f>
              <c:numCache>
                <c:formatCode>General</c:formatCode>
                <c:ptCount val="22"/>
                <c:pt idx="1">
                  <c:v>1</c:v>
                </c:pt>
                <c:pt idx="2">
                  <c:v>4</c:v>
                </c:pt>
                <c:pt idx="3">
                  <c:v>2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1</c:v>
                </c:pt>
                <c:pt idx="8">
                  <c:v>5</c:v>
                </c:pt>
                <c:pt idx="10">
                  <c:v>5</c:v>
                </c:pt>
                <c:pt idx="11">
                  <c:v>19</c:v>
                </c:pt>
                <c:pt idx="12">
                  <c:v>7</c:v>
                </c:pt>
                <c:pt idx="13">
                  <c:v>3</c:v>
                </c:pt>
                <c:pt idx="14">
                  <c:v>5</c:v>
                </c:pt>
                <c:pt idx="15">
                  <c:v>3</c:v>
                </c:pt>
                <c:pt idx="16">
                  <c:v>1</c:v>
                </c:pt>
                <c:pt idx="17">
                  <c:v>4</c:v>
                </c:pt>
                <c:pt idx="18">
                  <c:v>14</c:v>
                </c:pt>
                <c:pt idx="19">
                  <c:v>16</c:v>
                </c:pt>
                <c:pt idx="20">
                  <c:v>4</c:v>
                </c:pt>
                <c:pt idx="2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1E-4DC5-BA4A-9B265FB69B54}"/>
            </c:ext>
          </c:extLst>
        </c:ser>
        <c:ser>
          <c:idx val="2"/>
          <c:order val="2"/>
          <c:tx>
            <c:strRef>
              <c:f>Trend!$AA$246:$AA$247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Trend!$X$248:$X$270</c:f>
              <c:strCache>
                <c:ptCount val="22"/>
                <c:pt idx="0">
                  <c:v>-</c:v>
                </c:pt>
                <c:pt idx="1">
                  <c:v>Blekinge län</c:v>
                </c:pt>
                <c:pt idx="2">
                  <c:v>Dalarnas län</c:v>
                </c:pt>
                <c:pt idx="3">
                  <c:v>Gotlands län</c:v>
                </c:pt>
                <c:pt idx="4">
                  <c:v>Gävleborgs län</c:v>
                </c:pt>
                <c:pt idx="5">
                  <c:v>Hallands län</c:v>
                </c:pt>
                <c:pt idx="6">
                  <c:v>Jämtlands län</c:v>
                </c:pt>
                <c:pt idx="7">
                  <c:v>Jönköpings län</c:v>
                </c:pt>
                <c:pt idx="8">
                  <c:v>Kalmar län</c:v>
                </c:pt>
                <c:pt idx="9">
                  <c:v>Kronobergs län</c:v>
                </c:pt>
                <c:pt idx="10">
                  <c:v>Norrbottens län</c:v>
                </c:pt>
                <c:pt idx="11">
                  <c:v>Skåne län</c:v>
                </c:pt>
                <c:pt idx="12">
                  <c:v>Stockholms län</c:v>
                </c:pt>
                <c:pt idx="13">
                  <c:v>Södermanlands län</c:v>
                </c:pt>
                <c:pt idx="14">
                  <c:v>Uppsala län</c:v>
                </c:pt>
                <c:pt idx="15">
                  <c:v>Värmlands län</c:v>
                </c:pt>
                <c:pt idx="16">
                  <c:v>Västerbottens län</c:v>
                </c:pt>
                <c:pt idx="17">
                  <c:v>Västernorrlands län</c:v>
                </c:pt>
                <c:pt idx="18">
                  <c:v>Västmanlands län</c:v>
                </c:pt>
                <c:pt idx="19">
                  <c:v>Västra Götalands län</c:v>
                </c:pt>
                <c:pt idx="20">
                  <c:v>Örebro län</c:v>
                </c:pt>
                <c:pt idx="21">
                  <c:v>Östergötlands län</c:v>
                </c:pt>
              </c:strCache>
            </c:strRef>
          </c:cat>
          <c:val>
            <c:numRef>
              <c:f>Trend!$AA$248:$AA$270</c:f>
              <c:numCache>
                <c:formatCode>General</c:formatCode>
                <c:ptCount val="22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3</c:v>
                </c:pt>
                <c:pt idx="8">
                  <c:v>6</c:v>
                </c:pt>
                <c:pt idx="9">
                  <c:v>5</c:v>
                </c:pt>
                <c:pt idx="10">
                  <c:v>3</c:v>
                </c:pt>
                <c:pt idx="11">
                  <c:v>6</c:v>
                </c:pt>
                <c:pt idx="12">
                  <c:v>4</c:v>
                </c:pt>
                <c:pt idx="13">
                  <c:v>2</c:v>
                </c:pt>
                <c:pt idx="14">
                  <c:v>2</c:v>
                </c:pt>
                <c:pt idx="15">
                  <c:v>4</c:v>
                </c:pt>
                <c:pt idx="16">
                  <c:v>3</c:v>
                </c:pt>
                <c:pt idx="17">
                  <c:v>1</c:v>
                </c:pt>
                <c:pt idx="18">
                  <c:v>15</c:v>
                </c:pt>
                <c:pt idx="19">
                  <c:v>10</c:v>
                </c:pt>
                <c:pt idx="2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1E-4DC5-BA4A-9B265FB69B54}"/>
            </c:ext>
          </c:extLst>
        </c:ser>
        <c:ser>
          <c:idx val="3"/>
          <c:order val="3"/>
          <c:tx>
            <c:strRef>
              <c:f>Trend!$AB$246:$AB$247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Trend!$X$248:$X$270</c:f>
              <c:strCache>
                <c:ptCount val="22"/>
                <c:pt idx="0">
                  <c:v>-</c:v>
                </c:pt>
                <c:pt idx="1">
                  <c:v>Blekinge län</c:v>
                </c:pt>
                <c:pt idx="2">
                  <c:v>Dalarnas län</c:v>
                </c:pt>
                <c:pt idx="3">
                  <c:v>Gotlands län</c:v>
                </c:pt>
                <c:pt idx="4">
                  <c:v>Gävleborgs län</c:v>
                </c:pt>
                <c:pt idx="5">
                  <c:v>Hallands län</c:v>
                </c:pt>
                <c:pt idx="6">
                  <c:v>Jämtlands län</c:v>
                </c:pt>
                <c:pt idx="7">
                  <c:v>Jönköpings län</c:v>
                </c:pt>
                <c:pt idx="8">
                  <c:v>Kalmar län</c:v>
                </c:pt>
                <c:pt idx="9">
                  <c:v>Kronobergs län</c:v>
                </c:pt>
                <c:pt idx="10">
                  <c:v>Norrbottens län</c:v>
                </c:pt>
                <c:pt idx="11">
                  <c:v>Skåne län</c:v>
                </c:pt>
                <c:pt idx="12">
                  <c:v>Stockholms län</c:v>
                </c:pt>
                <c:pt idx="13">
                  <c:v>Södermanlands län</c:v>
                </c:pt>
                <c:pt idx="14">
                  <c:v>Uppsala län</c:v>
                </c:pt>
                <c:pt idx="15">
                  <c:v>Värmlands län</c:v>
                </c:pt>
                <c:pt idx="16">
                  <c:v>Västerbottens län</c:v>
                </c:pt>
                <c:pt idx="17">
                  <c:v>Västernorrlands län</c:v>
                </c:pt>
                <c:pt idx="18">
                  <c:v>Västmanlands län</c:v>
                </c:pt>
                <c:pt idx="19">
                  <c:v>Västra Götalands län</c:v>
                </c:pt>
                <c:pt idx="20">
                  <c:v>Örebro län</c:v>
                </c:pt>
                <c:pt idx="21">
                  <c:v>Östergötlands län</c:v>
                </c:pt>
              </c:strCache>
            </c:strRef>
          </c:cat>
          <c:val>
            <c:numRef>
              <c:f>Trend!$AB$248:$AB$270</c:f>
              <c:numCache>
                <c:formatCode>General</c:formatCode>
                <c:ptCount val="2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4</c:v>
                </c:pt>
                <c:pt idx="7">
                  <c:v>7</c:v>
                </c:pt>
                <c:pt idx="8">
                  <c:v>2</c:v>
                </c:pt>
                <c:pt idx="9">
                  <c:v>1</c:v>
                </c:pt>
                <c:pt idx="10">
                  <c:v>4</c:v>
                </c:pt>
                <c:pt idx="11">
                  <c:v>10</c:v>
                </c:pt>
                <c:pt idx="12">
                  <c:v>6</c:v>
                </c:pt>
                <c:pt idx="13">
                  <c:v>6</c:v>
                </c:pt>
                <c:pt idx="14">
                  <c:v>2</c:v>
                </c:pt>
                <c:pt idx="15">
                  <c:v>1</c:v>
                </c:pt>
                <c:pt idx="16">
                  <c:v>2</c:v>
                </c:pt>
                <c:pt idx="18">
                  <c:v>11</c:v>
                </c:pt>
                <c:pt idx="19">
                  <c:v>8</c:v>
                </c:pt>
                <c:pt idx="20">
                  <c:v>1</c:v>
                </c:pt>
                <c:pt idx="2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CF-4DBC-8178-0B88EA1262BA}"/>
            </c:ext>
          </c:extLst>
        </c:ser>
        <c:ser>
          <c:idx val="4"/>
          <c:order val="4"/>
          <c:tx>
            <c:strRef>
              <c:f>Trend!$AC$246:$AC$247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Trend!$X$248:$X$270</c:f>
              <c:strCache>
                <c:ptCount val="22"/>
                <c:pt idx="0">
                  <c:v>-</c:v>
                </c:pt>
                <c:pt idx="1">
                  <c:v>Blekinge län</c:v>
                </c:pt>
                <c:pt idx="2">
                  <c:v>Dalarnas län</c:v>
                </c:pt>
                <c:pt idx="3">
                  <c:v>Gotlands län</c:v>
                </c:pt>
                <c:pt idx="4">
                  <c:v>Gävleborgs län</c:v>
                </c:pt>
                <c:pt idx="5">
                  <c:v>Hallands län</c:v>
                </c:pt>
                <c:pt idx="6">
                  <c:v>Jämtlands län</c:v>
                </c:pt>
                <c:pt idx="7">
                  <c:v>Jönköpings län</c:v>
                </c:pt>
                <c:pt idx="8">
                  <c:v>Kalmar län</c:v>
                </c:pt>
                <c:pt idx="9">
                  <c:v>Kronobergs län</c:v>
                </c:pt>
                <c:pt idx="10">
                  <c:v>Norrbottens län</c:v>
                </c:pt>
                <c:pt idx="11">
                  <c:v>Skåne län</c:v>
                </c:pt>
                <c:pt idx="12">
                  <c:v>Stockholms län</c:v>
                </c:pt>
                <c:pt idx="13">
                  <c:v>Södermanlands län</c:v>
                </c:pt>
                <c:pt idx="14">
                  <c:v>Uppsala län</c:v>
                </c:pt>
                <c:pt idx="15">
                  <c:v>Värmlands län</c:v>
                </c:pt>
                <c:pt idx="16">
                  <c:v>Västerbottens län</c:v>
                </c:pt>
                <c:pt idx="17">
                  <c:v>Västernorrlands län</c:v>
                </c:pt>
                <c:pt idx="18">
                  <c:v>Västmanlands län</c:v>
                </c:pt>
                <c:pt idx="19">
                  <c:v>Västra Götalands län</c:v>
                </c:pt>
                <c:pt idx="20">
                  <c:v>Örebro län</c:v>
                </c:pt>
                <c:pt idx="21">
                  <c:v>Östergötlands län</c:v>
                </c:pt>
              </c:strCache>
            </c:strRef>
          </c:cat>
          <c:val>
            <c:numRef>
              <c:f>Trend!$AC$248:$AC$270</c:f>
              <c:numCache>
                <c:formatCode>General</c:formatCode>
                <c:ptCount val="22"/>
                <c:pt idx="1">
                  <c:v>1</c:v>
                </c:pt>
                <c:pt idx="2">
                  <c:v>7</c:v>
                </c:pt>
                <c:pt idx="3">
                  <c:v>3</c:v>
                </c:pt>
                <c:pt idx="5">
                  <c:v>2</c:v>
                </c:pt>
                <c:pt idx="6">
                  <c:v>4</c:v>
                </c:pt>
                <c:pt idx="7">
                  <c:v>5</c:v>
                </c:pt>
                <c:pt idx="8">
                  <c:v>10</c:v>
                </c:pt>
                <c:pt idx="9">
                  <c:v>2</c:v>
                </c:pt>
                <c:pt idx="10">
                  <c:v>3</c:v>
                </c:pt>
                <c:pt idx="11">
                  <c:v>16</c:v>
                </c:pt>
                <c:pt idx="12">
                  <c:v>5</c:v>
                </c:pt>
                <c:pt idx="13">
                  <c:v>4</c:v>
                </c:pt>
                <c:pt idx="14">
                  <c:v>1</c:v>
                </c:pt>
                <c:pt idx="16">
                  <c:v>5</c:v>
                </c:pt>
                <c:pt idx="17">
                  <c:v>3</c:v>
                </c:pt>
                <c:pt idx="18">
                  <c:v>13</c:v>
                </c:pt>
                <c:pt idx="19">
                  <c:v>10</c:v>
                </c:pt>
                <c:pt idx="20">
                  <c:v>4</c:v>
                </c:pt>
                <c:pt idx="2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CF-4DBC-8178-0B88EA1262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65642688"/>
        <c:axId val="765645312"/>
      </c:barChart>
      <c:catAx>
        <c:axId val="765642688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5645312"/>
        <c:crosses val="autoZero"/>
        <c:auto val="1"/>
        <c:lblAlgn val="ctr"/>
        <c:lblOffset val="100"/>
        <c:noMultiLvlLbl val="0"/>
      </c:catAx>
      <c:valAx>
        <c:axId val="76564531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5642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>
        <a:alpha val="80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sv-S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[Månad.xlsx]Trend!Helikopterinsatser</c:name>
    <c:fmtId val="5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Antal gånger</a:t>
            </a:r>
            <a:r>
              <a:rPr lang="sv-SE" baseline="0"/>
              <a:t> Sjöfartsverkets helikopter larmats per Ärendetyp och År för aktuell Månad</a:t>
            </a:r>
            <a:endParaRPr lang="sv-SE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29538571741032371"/>
          <c:y val="6.8685185185185182E-2"/>
          <c:w val="0.59686843832020997"/>
          <c:h val="0.89761431904345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Trend!$Y$175:$Y$176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Trend!$X$177:$X$195</c:f>
              <c:multiLvlStrCache>
                <c:ptCount val="13"/>
                <c:lvl>
                  <c:pt idx="0">
                    <c:v>Efterforskning, räddning</c:v>
                  </c:pt>
                  <c:pt idx="1">
                    <c:v>TMAS</c:v>
                  </c:pt>
                  <c:pt idx="2">
                    <c:v>Ej räddningstjänst</c:v>
                  </c:pt>
                  <c:pt idx="3">
                    <c:v>Sjuktransport från fartyg</c:v>
                  </c:pt>
                  <c:pt idx="4">
                    <c:v>Efterforskning, räddning</c:v>
                  </c:pt>
                  <c:pt idx="5">
                    <c:v>Ej räddningstjänst</c:v>
                  </c:pt>
                  <c:pt idx="6">
                    <c:v>Kommunal räddningstjänst</c:v>
                  </c:pt>
                  <c:pt idx="7">
                    <c:v>Efterforskning av försvunna personer</c:v>
                  </c:pt>
                  <c:pt idx="8">
                    <c:v>Fjällräddning</c:v>
                  </c:pt>
                  <c:pt idx="9">
                    <c:v>Sjöräddning</c:v>
                  </c:pt>
                  <c:pt idx="10">
                    <c:v>Sjuktransport sjukvårdshuvudman</c:v>
                  </c:pt>
                </c:lvl>
                <c:lvl>
                  <c:pt idx="0">
                    <c:v>Sjöräddning</c:v>
                  </c:pt>
                  <c:pt idx="4">
                    <c:v>Flygräddning</c:v>
                  </c:pt>
                  <c:pt idx="6">
                    <c:v>Annan svensk räddningstjänst</c:v>
                  </c:pt>
                  <c:pt idx="9">
                    <c:v>Utländsk räddningstjänst</c:v>
                  </c:pt>
                  <c:pt idx="10">
                    <c:v>Övriga insatser</c:v>
                  </c:pt>
                  <c:pt idx="11">
                    <c:v>Teknik</c:v>
                  </c:pt>
                  <c:pt idx="12">
                    <c:v>Övrigt</c:v>
                  </c:pt>
                </c:lvl>
              </c:multiLvlStrCache>
            </c:multiLvlStrRef>
          </c:cat>
          <c:val>
            <c:numRef>
              <c:f>Trend!$Y$177:$Y$195</c:f>
              <c:numCache>
                <c:formatCode>General</c:formatCode>
                <c:ptCount val="13"/>
                <c:pt idx="0">
                  <c:v>40</c:v>
                </c:pt>
                <c:pt idx="1">
                  <c:v>1</c:v>
                </c:pt>
                <c:pt idx="3">
                  <c:v>10</c:v>
                </c:pt>
                <c:pt idx="4">
                  <c:v>7</c:v>
                </c:pt>
                <c:pt idx="6">
                  <c:v>15</c:v>
                </c:pt>
                <c:pt idx="7">
                  <c:v>5</c:v>
                </c:pt>
                <c:pt idx="8">
                  <c:v>1</c:v>
                </c:pt>
                <c:pt idx="9">
                  <c:v>2</c:v>
                </c:pt>
                <c:pt idx="1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8F-4FC2-8EAD-8488690D9CF6}"/>
            </c:ext>
          </c:extLst>
        </c:ser>
        <c:ser>
          <c:idx val="1"/>
          <c:order val="1"/>
          <c:tx>
            <c:strRef>
              <c:f>Trend!$Z$175:$Z$176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Trend!$X$177:$X$195</c:f>
              <c:multiLvlStrCache>
                <c:ptCount val="13"/>
                <c:lvl>
                  <c:pt idx="0">
                    <c:v>Efterforskning, räddning</c:v>
                  </c:pt>
                  <c:pt idx="1">
                    <c:v>TMAS</c:v>
                  </c:pt>
                  <c:pt idx="2">
                    <c:v>Ej räddningstjänst</c:v>
                  </c:pt>
                  <c:pt idx="3">
                    <c:v>Sjuktransport från fartyg</c:v>
                  </c:pt>
                  <c:pt idx="4">
                    <c:v>Efterforskning, räddning</c:v>
                  </c:pt>
                  <c:pt idx="5">
                    <c:v>Ej räddningstjänst</c:v>
                  </c:pt>
                  <c:pt idx="6">
                    <c:v>Kommunal räddningstjänst</c:v>
                  </c:pt>
                  <c:pt idx="7">
                    <c:v>Efterforskning av försvunna personer</c:v>
                  </c:pt>
                  <c:pt idx="8">
                    <c:v>Fjällräddning</c:v>
                  </c:pt>
                  <c:pt idx="9">
                    <c:v>Sjöräddning</c:v>
                  </c:pt>
                  <c:pt idx="10">
                    <c:v>Sjuktransport sjukvårdshuvudman</c:v>
                  </c:pt>
                </c:lvl>
                <c:lvl>
                  <c:pt idx="0">
                    <c:v>Sjöräddning</c:v>
                  </c:pt>
                  <c:pt idx="4">
                    <c:v>Flygräddning</c:v>
                  </c:pt>
                  <c:pt idx="6">
                    <c:v>Annan svensk räddningstjänst</c:v>
                  </c:pt>
                  <c:pt idx="9">
                    <c:v>Utländsk räddningstjänst</c:v>
                  </c:pt>
                  <c:pt idx="10">
                    <c:v>Övriga insatser</c:v>
                  </c:pt>
                  <c:pt idx="11">
                    <c:v>Teknik</c:v>
                  </c:pt>
                  <c:pt idx="12">
                    <c:v>Övrigt</c:v>
                  </c:pt>
                </c:lvl>
              </c:multiLvlStrCache>
            </c:multiLvlStrRef>
          </c:cat>
          <c:val>
            <c:numRef>
              <c:f>Trend!$Z$177:$Z$195</c:f>
              <c:numCache>
                <c:formatCode>General</c:formatCode>
                <c:ptCount val="13"/>
                <c:pt idx="0">
                  <c:v>72</c:v>
                </c:pt>
                <c:pt idx="2">
                  <c:v>1</c:v>
                </c:pt>
                <c:pt idx="3">
                  <c:v>11</c:v>
                </c:pt>
                <c:pt idx="4">
                  <c:v>3</c:v>
                </c:pt>
                <c:pt idx="6">
                  <c:v>12</c:v>
                </c:pt>
                <c:pt idx="7">
                  <c:v>1</c:v>
                </c:pt>
                <c:pt idx="9">
                  <c:v>1</c:v>
                </c:pt>
                <c:pt idx="10">
                  <c:v>8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8F-4FC2-8EAD-8488690D9CF6}"/>
            </c:ext>
          </c:extLst>
        </c:ser>
        <c:ser>
          <c:idx val="2"/>
          <c:order val="2"/>
          <c:tx>
            <c:strRef>
              <c:f>Trend!$AA$175:$AA$176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Trend!$X$177:$X$195</c:f>
              <c:multiLvlStrCache>
                <c:ptCount val="13"/>
                <c:lvl>
                  <c:pt idx="0">
                    <c:v>Efterforskning, räddning</c:v>
                  </c:pt>
                  <c:pt idx="1">
                    <c:v>TMAS</c:v>
                  </c:pt>
                  <c:pt idx="2">
                    <c:v>Ej räddningstjänst</c:v>
                  </c:pt>
                  <c:pt idx="3">
                    <c:v>Sjuktransport från fartyg</c:v>
                  </c:pt>
                  <c:pt idx="4">
                    <c:v>Efterforskning, räddning</c:v>
                  </c:pt>
                  <c:pt idx="5">
                    <c:v>Ej räddningstjänst</c:v>
                  </c:pt>
                  <c:pt idx="6">
                    <c:v>Kommunal räddningstjänst</c:v>
                  </c:pt>
                  <c:pt idx="7">
                    <c:v>Efterforskning av försvunna personer</c:v>
                  </c:pt>
                  <c:pt idx="8">
                    <c:v>Fjällräddning</c:v>
                  </c:pt>
                  <c:pt idx="9">
                    <c:v>Sjöräddning</c:v>
                  </c:pt>
                  <c:pt idx="10">
                    <c:v>Sjuktransport sjukvårdshuvudman</c:v>
                  </c:pt>
                </c:lvl>
                <c:lvl>
                  <c:pt idx="0">
                    <c:v>Sjöräddning</c:v>
                  </c:pt>
                  <c:pt idx="4">
                    <c:v>Flygräddning</c:v>
                  </c:pt>
                  <c:pt idx="6">
                    <c:v>Annan svensk räddningstjänst</c:v>
                  </c:pt>
                  <c:pt idx="9">
                    <c:v>Utländsk räddningstjänst</c:v>
                  </c:pt>
                  <c:pt idx="10">
                    <c:v>Övriga insatser</c:v>
                  </c:pt>
                  <c:pt idx="11">
                    <c:v>Teknik</c:v>
                  </c:pt>
                  <c:pt idx="12">
                    <c:v>Övrigt</c:v>
                  </c:pt>
                </c:lvl>
              </c:multiLvlStrCache>
            </c:multiLvlStrRef>
          </c:cat>
          <c:val>
            <c:numRef>
              <c:f>Trend!$AA$177:$AA$195</c:f>
              <c:numCache>
                <c:formatCode>General</c:formatCode>
                <c:ptCount val="13"/>
                <c:pt idx="0">
                  <c:v>52</c:v>
                </c:pt>
                <c:pt idx="3">
                  <c:v>15</c:v>
                </c:pt>
                <c:pt idx="4">
                  <c:v>6</c:v>
                </c:pt>
                <c:pt idx="6">
                  <c:v>12</c:v>
                </c:pt>
                <c:pt idx="7">
                  <c:v>2</c:v>
                </c:pt>
                <c:pt idx="9">
                  <c:v>1</c:v>
                </c:pt>
                <c:pt idx="10">
                  <c:v>9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8F-4FC2-8EAD-8488690D9CF6}"/>
            </c:ext>
          </c:extLst>
        </c:ser>
        <c:ser>
          <c:idx val="3"/>
          <c:order val="3"/>
          <c:tx>
            <c:strRef>
              <c:f>Trend!$AB$175:$AB$176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Trend!$X$177:$X$195</c:f>
              <c:multiLvlStrCache>
                <c:ptCount val="13"/>
                <c:lvl>
                  <c:pt idx="0">
                    <c:v>Efterforskning, räddning</c:v>
                  </c:pt>
                  <c:pt idx="1">
                    <c:v>TMAS</c:v>
                  </c:pt>
                  <c:pt idx="2">
                    <c:v>Ej räddningstjänst</c:v>
                  </c:pt>
                  <c:pt idx="3">
                    <c:v>Sjuktransport från fartyg</c:v>
                  </c:pt>
                  <c:pt idx="4">
                    <c:v>Efterforskning, räddning</c:v>
                  </c:pt>
                  <c:pt idx="5">
                    <c:v>Ej räddningstjänst</c:v>
                  </c:pt>
                  <c:pt idx="6">
                    <c:v>Kommunal räddningstjänst</c:v>
                  </c:pt>
                  <c:pt idx="7">
                    <c:v>Efterforskning av försvunna personer</c:v>
                  </c:pt>
                  <c:pt idx="8">
                    <c:v>Fjällräddning</c:v>
                  </c:pt>
                  <c:pt idx="9">
                    <c:v>Sjöräddning</c:v>
                  </c:pt>
                  <c:pt idx="10">
                    <c:v>Sjuktransport sjukvårdshuvudman</c:v>
                  </c:pt>
                </c:lvl>
                <c:lvl>
                  <c:pt idx="0">
                    <c:v>Sjöräddning</c:v>
                  </c:pt>
                  <c:pt idx="4">
                    <c:v>Flygräddning</c:v>
                  </c:pt>
                  <c:pt idx="6">
                    <c:v>Annan svensk räddningstjänst</c:v>
                  </c:pt>
                  <c:pt idx="9">
                    <c:v>Utländsk räddningstjänst</c:v>
                  </c:pt>
                  <c:pt idx="10">
                    <c:v>Övriga insatser</c:v>
                  </c:pt>
                  <c:pt idx="11">
                    <c:v>Teknik</c:v>
                  </c:pt>
                  <c:pt idx="12">
                    <c:v>Övrigt</c:v>
                  </c:pt>
                </c:lvl>
              </c:multiLvlStrCache>
            </c:multiLvlStrRef>
          </c:cat>
          <c:val>
            <c:numRef>
              <c:f>Trend!$AB$177:$AB$195</c:f>
              <c:numCache>
                <c:formatCode>General</c:formatCode>
                <c:ptCount val="13"/>
                <c:pt idx="0">
                  <c:v>58</c:v>
                </c:pt>
                <c:pt idx="3">
                  <c:v>5</c:v>
                </c:pt>
                <c:pt idx="4">
                  <c:v>3</c:v>
                </c:pt>
                <c:pt idx="6">
                  <c:v>10</c:v>
                </c:pt>
                <c:pt idx="1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90-4F4C-9A6D-7F81A57B730B}"/>
            </c:ext>
          </c:extLst>
        </c:ser>
        <c:ser>
          <c:idx val="4"/>
          <c:order val="4"/>
          <c:tx>
            <c:strRef>
              <c:f>Trend!$AC$175:$AC$176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Trend!$X$177:$X$195</c:f>
              <c:multiLvlStrCache>
                <c:ptCount val="13"/>
                <c:lvl>
                  <c:pt idx="0">
                    <c:v>Efterforskning, räddning</c:v>
                  </c:pt>
                  <c:pt idx="1">
                    <c:v>TMAS</c:v>
                  </c:pt>
                  <c:pt idx="2">
                    <c:v>Ej räddningstjänst</c:v>
                  </c:pt>
                  <c:pt idx="3">
                    <c:v>Sjuktransport från fartyg</c:v>
                  </c:pt>
                  <c:pt idx="4">
                    <c:v>Efterforskning, räddning</c:v>
                  </c:pt>
                  <c:pt idx="5">
                    <c:v>Ej räddningstjänst</c:v>
                  </c:pt>
                  <c:pt idx="6">
                    <c:v>Kommunal räddningstjänst</c:v>
                  </c:pt>
                  <c:pt idx="7">
                    <c:v>Efterforskning av försvunna personer</c:v>
                  </c:pt>
                  <c:pt idx="8">
                    <c:v>Fjällräddning</c:v>
                  </c:pt>
                  <c:pt idx="9">
                    <c:v>Sjöräddning</c:v>
                  </c:pt>
                  <c:pt idx="10">
                    <c:v>Sjuktransport sjukvårdshuvudman</c:v>
                  </c:pt>
                </c:lvl>
                <c:lvl>
                  <c:pt idx="0">
                    <c:v>Sjöräddning</c:v>
                  </c:pt>
                  <c:pt idx="4">
                    <c:v>Flygräddning</c:v>
                  </c:pt>
                  <c:pt idx="6">
                    <c:v>Annan svensk räddningstjänst</c:v>
                  </c:pt>
                  <c:pt idx="9">
                    <c:v>Utländsk räddningstjänst</c:v>
                  </c:pt>
                  <c:pt idx="10">
                    <c:v>Övriga insatser</c:v>
                  </c:pt>
                  <c:pt idx="11">
                    <c:v>Teknik</c:v>
                  </c:pt>
                  <c:pt idx="12">
                    <c:v>Övrigt</c:v>
                  </c:pt>
                </c:lvl>
              </c:multiLvlStrCache>
            </c:multiLvlStrRef>
          </c:cat>
          <c:val>
            <c:numRef>
              <c:f>Trend!$AC$177:$AC$195</c:f>
              <c:numCache>
                <c:formatCode>General</c:formatCode>
                <c:ptCount val="13"/>
                <c:pt idx="0">
                  <c:v>67</c:v>
                </c:pt>
                <c:pt idx="3">
                  <c:v>8</c:v>
                </c:pt>
                <c:pt idx="4">
                  <c:v>8</c:v>
                </c:pt>
                <c:pt idx="5">
                  <c:v>1</c:v>
                </c:pt>
                <c:pt idx="6">
                  <c:v>7</c:v>
                </c:pt>
                <c:pt idx="1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90-4F4C-9A6D-7F81A57B73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63324264"/>
        <c:axId val="763322952"/>
      </c:barChart>
      <c:catAx>
        <c:axId val="763324264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3322952"/>
        <c:crosses val="autoZero"/>
        <c:auto val="1"/>
        <c:lblAlgn val="ctr"/>
        <c:lblOffset val="100"/>
        <c:noMultiLvlLbl val="0"/>
      </c:catAx>
      <c:valAx>
        <c:axId val="7633229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3324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>
        <a:alpha val="80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4" name="Picture 4" descr="Kompassros_vit_NY.e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919538" cy="3905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1498940" y="3073947"/>
            <a:ext cx="6023729" cy="12675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 smtClean="0"/>
              <a:t>RUBRIK</a:t>
            </a:r>
          </a:p>
          <a:p>
            <a:pPr lvl="0"/>
            <a:r>
              <a:rPr lang="sv-SE" sz="1600" dirty="0" smtClean="0"/>
              <a:t>Används som paussida när man byter presentatör eller avsnitt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5299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kollage och 1 valfri ruta fö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6"/>
          <p:cNvSpPr>
            <a:spLocks noGrp="1"/>
          </p:cNvSpPr>
          <p:nvPr>
            <p:ph type="pic" sz="quarter" idx="11"/>
          </p:nvPr>
        </p:nvSpPr>
        <p:spPr>
          <a:xfrm>
            <a:off x="5362618" y="4249713"/>
            <a:ext cx="1771339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0" name="Platshållare för bild 6"/>
          <p:cNvSpPr>
            <a:spLocks noGrp="1"/>
          </p:cNvSpPr>
          <p:nvPr>
            <p:ph type="pic" sz="quarter" idx="12"/>
          </p:nvPr>
        </p:nvSpPr>
        <p:spPr>
          <a:xfrm>
            <a:off x="5351489" y="1489023"/>
            <a:ext cx="1790190" cy="26482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7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7217954" y="1479030"/>
            <a:ext cx="1771339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8" name="Platshållare för bild 6"/>
          <p:cNvSpPr>
            <a:spLocks noGrp="1"/>
          </p:cNvSpPr>
          <p:nvPr>
            <p:ph type="pic" sz="quarter" idx="15"/>
          </p:nvPr>
        </p:nvSpPr>
        <p:spPr>
          <a:xfrm>
            <a:off x="7244071" y="3110459"/>
            <a:ext cx="1790190" cy="26482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6"/>
          </p:nvPr>
        </p:nvSpPr>
        <p:spPr>
          <a:xfrm>
            <a:off x="509588" y="1439057"/>
            <a:ext cx="4692650" cy="4331507"/>
          </a:xfrm>
          <a:prstGeom prst="rect">
            <a:avLst/>
          </a:prstGeom>
        </p:spPr>
        <p:txBody>
          <a:bodyPr/>
          <a:lstStyle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4549202" y="223104"/>
            <a:ext cx="4448175" cy="2762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sv-SE" sz="1800" dirty="0" smtClean="0"/>
              <a:t>Rubrik/tema/ämne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0180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rutor för valfrit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innehåll 2"/>
          <p:cNvSpPr>
            <a:spLocks noGrp="1"/>
          </p:cNvSpPr>
          <p:nvPr>
            <p:ph sz="quarter" idx="16"/>
          </p:nvPr>
        </p:nvSpPr>
        <p:spPr>
          <a:xfrm>
            <a:off x="149902" y="3239882"/>
            <a:ext cx="2908092" cy="2861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8" name="Platshållare för innehåll 2"/>
          <p:cNvSpPr>
            <a:spLocks noGrp="1"/>
          </p:cNvSpPr>
          <p:nvPr>
            <p:ph sz="quarter" idx="17"/>
          </p:nvPr>
        </p:nvSpPr>
        <p:spPr>
          <a:xfrm>
            <a:off x="6163457" y="3242380"/>
            <a:ext cx="2820909" cy="2861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9" name="Platshållare för innehåll 2"/>
          <p:cNvSpPr>
            <a:spLocks noGrp="1"/>
          </p:cNvSpPr>
          <p:nvPr>
            <p:ph sz="quarter" idx="18"/>
          </p:nvPr>
        </p:nvSpPr>
        <p:spPr>
          <a:xfrm>
            <a:off x="3156679" y="3242380"/>
            <a:ext cx="2908092" cy="2861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3" name="Platshållare för innehåll 2"/>
          <p:cNvSpPr>
            <a:spLocks noGrp="1"/>
          </p:cNvSpPr>
          <p:nvPr>
            <p:ph sz="quarter" idx="19"/>
          </p:nvPr>
        </p:nvSpPr>
        <p:spPr>
          <a:xfrm>
            <a:off x="152400" y="244345"/>
            <a:ext cx="2908092" cy="2861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4" name="Platshållare för innehåll 2"/>
          <p:cNvSpPr>
            <a:spLocks noGrp="1"/>
          </p:cNvSpPr>
          <p:nvPr>
            <p:ph sz="quarter" idx="20"/>
          </p:nvPr>
        </p:nvSpPr>
        <p:spPr>
          <a:xfrm>
            <a:off x="6165954" y="246844"/>
            <a:ext cx="2820909" cy="2861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5" name="Platshållare för innehåll 2"/>
          <p:cNvSpPr>
            <a:spLocks noGrp="1"/>
          </p:cNvSpPr>
          <p:nvPr>
            <p:ph sz="quarter" idx="21"/>
          </p:nvPr>
        </p:nvSpPr>
        <p:spPr>
          <a:xfrm>
            <a:off x="3159177" y="246844"/>
            <a:ext cx="2908092" cy="2861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765185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rutor för valfrit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6"/>
          <p:cNvSpPr>
            <a:spLocks noGrp="1"/>
          </p:cNvSpPr>
          <p:nvPr>
            <p:ph type="pic" sz="quarter" idx="11"/>
          </p:nvPr>
        </p:nvSpPr>
        <p:spPr>
          <a:xfrm>
            <a:off x="6043536" y="220898"/>
            <a:ext cx="2880000" cy="296068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6" name="Platshållare för bild 6"/>
          <p:cNvSpPr>
            <a:spLocks noGrp="1"/>
          </p:cNvSpPr>
          <p:nvPr>
            <p:ph type="pic" sz="quarter" idx="12"/>
          </p:nvPr>
        </p:nvSpPr>
        <p:spPr>
          <a:xfrm>
            <a:off x="3029264" y="220898"/>
            <a:ext cx="2880000" cy="297817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6031044" y="3341350"/>
            <a:ext cx="2880000" cy="296068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3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3016772" y="3341350"/>
            <a:ext cx="2880000" cy="297817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5600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6 sm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924" y="661220"/>
            <a:ext cx="6580682" cy="720725"/>
          </a:xfrm>
          <a:prstGeom prst="rect">
            <a:avLst/>
          </a:prstGeom>
        </p:spPr>
        <p:txBody>
          <a:bodyPr/>
          <a:lstStyle>
            <a:lvl1pPr algn="r">
              <a:defRPr sz="28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bild 6"/>
          <p:cNvSpPr>
            <a:spLocks noGrp="1"/>
          </p:cNvSpPr>
          <p:nvPr>
            <p:ph type="pic" sz="quarter" idx="11"/>
          </p:nvPr>
        </p:nvSpPr>
        <p:spPr>
          <a:xfrm>
            <a:off x="6897974" y="1941242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0" name="Platshållare för bild 6"/>
          <p:cNvSpPr>
            <a:spLocks noGrp="1"/>
          </p:cNvSpPr>
          <p:nvPr>
            <p:ph type="pic" sz="quarter" idx="12"/>
          </p:nvPr>
        </p:nvSpPr>
        <p:spPr>
          <a:xfrm>
            <a:off x="4673603" y="1953734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1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2449232" y="1956233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5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6903799" y="3972388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6" name="Platshållare för bild 6"/>
          <p:cNvSpPr>
            <a:spLocks noGrp="1"/>
          </p:cNvSpPr>
          <p:nvPr>
            <p:ph type="pic" sz="quarter" idx="15"/>
          </p:nvPr>
        </p:nvSpPr>
        <p:spPr>
          <a:xfrm>
            <a:off x="4679428" y="3984881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7" name="Platshållare för bild 6"/>
          <p:cNvSpPr>
            <a:spLocks noGrp="1"/>
          </p:cNvSpPr>
          <p:nvPr>
            <p:ph type="pic" sz="quarter" idx="16"/>
          </p:nvPr>
        </p:nvSpPr>
        <p:spPr>
          <a:xfrm>
            <a:off x="2455057" y="3987378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8994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00000" y="2880000"/>
            <a:ext cx="5861782" cy="1151455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rgbClr val="00B0F0"/>
                </a:solidFill>
              </a:defRPr>
            </a:lvl1pPr>
          </a:lstStyle>
          <a:p>
            <a:r>
              <a:rPr lang="sv-SE" dirty="0" smtClean="0"/>
              <a:t>Ämne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01092" y="3617673"/>
            <a:ext cx="5888182" cy="127298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50000"/>
              </a:lnSpc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Presentatör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44176" y="6328642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EEAA447-A0D1-458A-A357-F2DD2D3EDEB5}" type="datetimeFigureOut">
              <a:rPr lang="sv-SE" smtClean="0"/>
              <a:pPr>
                <a:defRPr/>
              </a:pPr>
              <a:t>2021-08-04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962025" y="971550"/>
            <a:ext cx="7292975" cy="7207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74361" y="1800001"/>
            <a:ext cx="7210269" cy="413732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ct val="100000"/>
              </a:lnSpc>
              <a:spcAft>
                <a:spcPts val="60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lnSpc>
                <a:spcPct val="100000"/>
              </a:lnSpc>
              <a:spcAft>
                <a:spcPts val="60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01058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4"/>
          <p:cNvSpPr>
            <a:spLocks noGrp="1"/>
          </p:cNvSpPr>
          <p:nvPr>
            <p:ph idx="10"/>
          </p:nvPr>
        </p:nvSpPr>
        <p:spPr>
          <a:xfrm>
            <a:off x="979215" y="1797199"/>
            <a:ext cx="3526110" cy="41373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4"/>
          <p:cNvSpPr>
            <a:spLocks noGrp="1"/>
          </p:cNvSpPr>
          <p:nvPr>
            <p:ph idx="11"/>
          </p:nvPr>
        </p:nvSpPr>
        <p:spPr>
          <a:xfrm>
            <a:off x="4665390" y="1797199"/>
            <a:ext cx="3526110" cy="41373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Rubrik 3"/>
          <p:cNvSpPr>
            <a:spLocks noGrp="1"/>
          </p:cNvSpPr>
          <p:nvPr>
            <p:ph type="title"/>
          </p:nvPr>
        </p:nvSpPr>
        <p:spPr>
          <a:xfrm>
            <a:off x="962025" y="971550"/>
            <a:ext cx="7292975" cy="7207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99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i 1 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361" y="1800001"/>
            <a:ext cx="7210269" cy="413732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ct val="100000"/>
              </a:lnSpc>
              <a:spcAft>
                <a:spcPts val="60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lnSpc>
                <a:spcPct val="100000"/>
              </a:lnSpc>
              <a:spcAft>
                <a:spcPts val="60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4549202" y="223104"/>
            <a:ext cx="4448175" cy="2762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sv-SE" sz="1800" dirty="0" smtClean="0"/>
              <a:t>Rubrik/tema/ämne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i 2 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5600" y="1800000"/>
            <a:ext cx="3446498" cy="43609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40630" y="1800000"/>
            <a:ext cx="3446498" cy="43609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1475" y="167238"/>
            <a:ext cx="3672342" cy="2762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sv-SE" sz="1800" dirty="0" smtClean="0"/>
              <a:t>Rubrik/tema/ämne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600" y="2520000"/>
            <a:ext cx="7254000" cy="72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0"/>
          </p:nvPr>
        </p:nvSpPr>
        <p:spPr>
          <a:xfrm>
            <a:off x="974362" y="3357798"/>
            <a:ext cx="2338465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8" name="Platshållare för bild 6"/>
          <p:cNvSpPr>
            <a:spLocks noGrp="1"/>
          </p:cNvSpPr>
          <p:nvPr>
            <p:ph type="pic" sz="quarter" idx="11"/>
          </p:nvPr>
        </p:nvSpPr>
        <p:spPr>
          <a:xfrm>
            <a:off x="5923614" y="3345306"/>
            <a:ext cx="2338465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bild 6"/>
          <p:cNvSpPr>
            <a:spLocks noGrp="1"/>
          </p:cNvSpPr>
          <p:nvPr>
            <p:ph type="pic" sz="quarter" idx="12"/>
          </p:nvPr>
        </p:nvSpPr>
        <p:spPr>
          <a:xfrm>
            <a:off x="3448986" y="3362794"/>
            <a:ext cx="2338465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 hasCustomPrompt="1"/>
          </p:nvPr>
        </p:nvSpPr>
        <p:spPr>
          <a:xfrm>
            <a:off x="3481340" y="4975390"/>
            <a:ext cx="1343687" cy="2047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sv-SE" sz="1400" dirty="0" smtClean="0"/>
              <a:t>Bildtext</a:t>
            </a:r>
            <a:endParaRPr lang="sv-SE" dirty="0"/>
          </a:p>
        </p:txBody>
      </p:sp>
      <p:sp>
        <p:nvSpPr>
          <p:cNvPr id="13" name="Platshållare för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974360" y="4975390"/>
            <a:ext cx="1343687" cy="2047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sv-SE" sz="1400" dirty="0" smtClean="0"/>
              <a:t>Bildtext</a:t>
            </a:r>
            <a:endParaRPr lang="sv-SE" dirty="0"/>
          </a:p>
        </p:txBody>
      </p:sp>
      <p:sp>
        <p:nvSpPr>
          <p:cNvPr id="14" name="Platshållare för text 3"/>
          <p:cNvSpPr>
            <a:spLocks noGrp="1"/>
          </p:cNvSpPr>
          <p:nvPr>
            <p:ph type="body" sz="quarter" idx="15" hasCustomPrompt="1"/>
          </p:nvPr>
        </p:nvSpPr>
        <p:spPr>
          <a:xfrm>
            <a:off x="5957840" y="4975390"/>
            <a:ext cx="1343687" cy="2047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sv-SE" sz="1400" dirty="0" smtClean="0"/>
              <a:t>Bildtext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 med text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0"/>
          </p:nvPr>
        </p:nvSpPr>
        <p:spPr>
          <a:xfrm>
            <a:off x="974359" y="3357797"/>
            <a:ext cx="2520000" cy="1440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 hasCustomPrompt="1"/>
          </p:nvPr>
        </p:nvSpPr>
        <p:spPr>
          <a:xfrm>
            <a:off x="3822494" y="3643314"/>
            <a:ext cx="4556333" cy="749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7997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436" y="2520000"/>
            <a:ext cx="6580682" cy="720725"/>
          </a:xfrm>
          <a:prstGeom prst="rect">
            <a:avLst/>
          </a:prstGeom>
        </p:spPr>
        <p:txBody>
          <a:bodyPr/>
          <a:lstStyle>
            <a:lvl1pPr algn="r">
              <a:defRPr sz="28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0"/>
          </p:nvPr>
        </p:nvSpPr>
        <p:spPr>
          <a:xfrm>
            <a:off x="224861" y="3357798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6" name="Platshållare för bild 6"/>
          <p:cNvSpPr>
            <a:spLocks noGrp="1"/>
          </p:cNvSpPr>
          <p:nvPr>
            <p:ph type="pic" sz="quarter" idx="11"/>
          </p:nvPr>
        </p:nvSpPr>
        <p:spPr>
          <a:xfrm>
            <a:off x="6897974" y="3350302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0" name="Platshållare för bild 6"/>
          <p:cNvSpPr>
            <a:spLocks noGrp="1"/>
          </p:cNvSpPr>
          <p:nvPr>
            <p:ph type="pic" sz="quarter" idx="12"/>
          </p:nvPr>
        </p:nvSpPr>
        <p:spPr>
          <a:xfrm>
            <a:off x="4673603" y="3362794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1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2449232" y="3365293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4" hasCustomPrompt="1"/>
          </p:nvPr>
        </p:nvSpPr>
        <p:spPr>
          <a:xfrm>
            <a:off x="157956" y="4946755"/>
            <a:ext cx="2195500" cy="3746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sv-SE" dirty="0" smtClean="0"/>
              <a:t>Bildtext</a:t>
            </a:r>
            <a:endParaRPr lang="sv-SE" dirty="0"/>
          </a:p>
        </p:txBody>
      </p:sp>
      <p:sp>
        <p:nvSpPr>
          <p:cNvPr id="16" name="Platshållare för text 4"/>
          <p:cNvSpPr>
            <a:spLocks noGrp="1"/>
          </p:cNvSpPr>
          <p:nvPr>
            <p:ph type="body" sz="quarter" idx="15" hasCustomPrompt="1"/>
          </p:nvPr>
        </p:nvSpPr>
        <p:spPr>
          <a:xfrm>
            <a:off x="2438961" y="4964244"/>
            <a:ext cx="2118051" cy="3746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sv-SE" dirty="0" smtClean="0"/>
              <a:t>Bildtext</a:t>
            </a:r>
            <a:endParaRPr lang="sv-SE" dirty="0"/>
          </a:p>
        </p:txBody>
      </p:sp>
      <p:sp>
        <p:nvSpPr>
          <p:cNvPr id="17" name="Platshållare för 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4642516" y="4949253"/>
            <a:ext cx="2163021" cy="3746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sv-SE" dirty="0" smtClean="0"/>
              <a:t>Bildtext</a:t>
            </a:r>
            <a:endParaRPr lang="sv-SE" dirty="0"/>
          </a:p>
        </p:txBody>
      </p:sp>
      <p:sp>
        <p:nvSpPr>
          <p:cNvPr id="1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873549" y="4919272"/>
            <a:ext cx="2195500" cy="3746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sv-SE" dirty="0" smtClean="0"/>
              <a:t>Bildtext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2984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0" y="6156000"/>
            <a:ext cx="1411200" cy="370010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/>
          </p:cNvPicPr>
          <p:nvPr/>
        </p:nvPicPr>
        <p:blipFill>
          <a:blip r:embed="rId17"/>
          <a:srcRect l="42532" t="42511"/>
          <a:stretch>
            <a:fillRect/>
          </a:stretch>
        </p:blipFill>
        <p:spPr bwMode="auto">
          <a:xfrm>
            <a:off x="1" y="1"/>
            <a:ext cx="3941763" cy="3943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4" r:id="rId2"/>
    <p:sldLayoutId id="2147483680" r:id="rId3"/>
    <p:sldLayoutId id="2147483681" r:id="rId4"/>
    <p:sldLayoutId id="2147483665" r:id="rId5"/>
    <p:sldLayoutId id="2147483667" r:id="rId6"/>
    <p:sldLayoutId id="2147483668" r:id="rId7"/>
    <p:sldLayoutId id="2147483677" r:id="rId8"/>
    <p:sldLayoutId id="2147483672" r:id="rId9"/>
    <p:sldLayoutId id="2147483673" r:id="rId10"/>
    <p:sldLayoutId id="2147483675" r:id="rId11"/>
    <p:sldLayoutId id="2147483676" r:id="rId12"/>
    <p:sldLayoutId id="2147483678" r:id="rId13"/>
    <p:sldLayoutId id="2147483669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74625" indent="-174625" algn="l" rtl="0" eaLnBrk="1" fontAlgn="base" hangingPunct="1">
        <a:spcBef>
          <a:spcPct val="20000"/>
        </a:spcBef>
        <a:spcAft>
          <a:spcPts val="60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ts val="60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ts val="60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ts val="60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ts val="60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sz="3600" b="1" dirty="0" smtClean="0"/>
              <a:t>Statistik</a:t>
            </a:r>
            <a:endParaRPr lang="sv-SE" b="1" dirty="0" smtClean="0"/>
          </a:p>
          <a:p>
            <a:r>
              <a:rPr lang="sv-SE" dirty="0" smtClean="0"/>
              <a:t>Sjö- och Flygräddningsfall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Juli</a:t>
            </a:r>
            <a:r>
              <a:rPr lang="sv-SE" dirty="0" smtClean="0">
                <a:solidFill>
                  <a:schemeClr val="tx1"/>
                </a:solidFill>
              </a:rPr>
              <a:t> 2021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1541584" y="5281247"/>
            <a:ext cx="4308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 smtClean="0">
                <a:solidFill>
                  <a:srgbClr val="FF0000"/>
                </a:solidFill>
              </a:rPr>
              <a:t>Statistiken är preliminär och har inte genomgått den kvalitetskontroll som sker vid framtagande av den officiella årsstatistiken.</a:t>
            </a:r>
            <a:endParaRPr lang="sv-SE" i="1" dirty="0">
              <a:solidFill>
                <a:srgbClr val="FF0000"/>
              </a:solidFill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4328112" y="1811013"/>
            <a:ext cx="4308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 smtClean="0">
                <a:solidFill>
                  <a:schemeClr val="accent4">
                    <a:lumMod val="50000"/>
                  </a:schemeClr>
                </a:solidFill>
              </a:rPr>
              <a:t>Alla diagram i detta dokument visar data från rubricerad månad.</a:t>
            </a:r>
            <a:endParaRPr lang="sv-SE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5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5284336"/>
              </p:ext>
            </p:extLst>
          </p:nvPr>
        </p:nvGraphicFramePr>
        <p:xfrm>
          <a:off x="-9853" y="0"/>
          <a:ext cx="916370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940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2068111"/>
              </p:ext>
            </p:extLst>
          </p:nvPr>
        </p:nvGraphicFramePr>
        <p:xfrm>
          <a:off x="-9853" y="0"/>
          <a:ext cx="916370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511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4258753"/>
              </p:ext>
            </p:extLst>
          </p:nvPr>
        </p:nvGraphicFramePr>
        <p:xfrm>
          <a:off x="-9853" y="0"/>
          <a:ext cx="916370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708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7261531"/>
              </p:ext>
            </p:extLst>
          </p:nvPr>
        </p:nvGraphicFramePr>
        <p:xfrm>
          <a:off x="-9853" y="0"/>
          <a:ext cx="916370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495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2155798"/>
              </p:ext>
            </p:extLst>
          </p:nvPr>
        </p:nvGraphicFramePr>
        <p:xfrm>
          <a:off x="-9853" y="0"/>
          <a:ext cx="916370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120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6397211"/>
              </p:ext>
            </p:extLst>
          </p:nvPr>
        </p:nvGraphicFramePr>
        <p:xfrm>
          <a:off x="-9853" y="0"/>
          <a:ext cx="916370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82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461162"/>
              </p:ext>
            </p:extLst>
          </p:nvPr>
        </p:nvGraphicFramePr>
        <p:xfrm>
          <a:off x="-9853" y="0"/>
          <a:ext cx="916370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964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>
          <a:xfrm>
            <a:off x="3532894" y="4263839"/>
            <a:ext cx="4948751" cy="1267532"/>
          </a:xfrm>
        </p:spPr>
        <p:txBody>
          <a:bodyPr/>
          <a:lstStyle/>
          <a:p>
            <a:r>
              <a:rPr lang="sv-SE" sz="4800" dirty="0" smtClean="0"/>
              <a:t>Sjöfartsverket</a:t>
            </a:r>
            <a:endParaRPr lang="sv-SE" sz="4800" dirty="0"/>
          </a:p>
        </p:txBody>
      </p:sp>
    </p:spTree>
    <p:extLst>
      <p:ext uri="{BB962C8B-B14F-4D97-AF65-F5344CB8AC3E}">
        <p14:creationId xmlns:p14="http://schemas.microsoft.com/office/powerpoint/2010/main" val="232027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jöfartsverkets mall 2012_svenska_2016">
  <a:themeElements>
    <a:clrScheme name="Sjöfartsverkets profilfärger">
      <a:dk1>
        <a:srgbClr val="0C0A08"/>
      </a:dk1>
      <a:lt1>
        <a:sysClr val="window" lastClr="FFFFFF"/>
      </a:lt1>
      <a:dk2>
        <a:srgbClr val="7D6A55"/>
      </a:dk2>
      <a:lt2>
        <a:srgbClr val="FFFFFF"/>
      </a:lt2>
      <a:accent1>
        <a:srgbClr val="80D7F7"/>
      </a:accent1>
      <a:accent2>
        <a:srgbClr val="BFEBFB"/>
      </a:accent2>
      <a:accent3>
        <a:srgbClr val="7D6A55"/>
      </a:accent3>
      <a:accent4>
        <a:srgbClr val="00AEEF"/>
      </a:accent4>
      <a:accent5>
        <a:srgbClr val="F78F1E"/>
      </a:accent5>
      <a:accent6>
        <a:srgbClr val="FFC000"/>
      </a:accent6>
      <a:hlink>
        <a:srgbClr val="31859B"/>
      </a:hlink>
      <a:folHlink>
        <a:srgbClr val="595959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spru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Sjöfartsverkets mall 2016_svenska</Template>
  <TotalTime>223</TotalTime>
  <Words>106</Words>
  <Application>Microsoft Office PowerPoint</Application>
  <PresentationFormat>Bildspel på skärmen (4:3)</PresentationFormat>
  <Paragraphs>13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Sjöfartsverkets mall 2012_svenska_2016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Sjöfartsverket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Lindquist, Peter</dc:creator>
  <cp:lastModifiedBy>Wikh, Mikael</cp:lastModifiedBy>
  <cp:revision>41</cp:revision>
  <dcterms:created xsi:type="dcterms:W3CDTF">2018-12-14T11:03:08Z</dcterms:created>
  <dcterms:modified xsi:type="dcterms:W3CDTF">2021-08-04T06:14:26Z</dcterms:modified>
</cp:coreProperties>
</file>