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theme/themeOverride5.xml" ContentType="application/vnd.openxmlformats-officedocument.themeOverr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theme/themeOverride6.xml" ContentType="application/vnd.openxmlformats-officedocument.themeOverr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7" r:id="rId10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80D7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4660"/>
  </p:normalViewPr>
  <p:slideViewPr>
    <p:cSldViewPr snapToGrid="0">
      <p:cViewPr>
        <p:scale>
          <a:sx n="120" d="100"/>
          <a:sy n="120" d="100"/>
        </p:scale>
        <p:origin x="350" y="-1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oleObject" Target="NULL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NULL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NULL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NULL" TargetMode="Externa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oleObject" Target="NULL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6.xml"/><Relationship Id="rId2" Type="http://schemas.microsoft.com/office/2011/relationships/chartColorStyle" Target="colors6.xml"/><Relationship Id="rId1" Type="http://schemas.microsoft.com/office/2011/relationships/chartStyle" Target="style6.xml"/><Relationship Id="rId4" Type="http://schemas.openxmlformats.org/officeDocument/2006/relationships/oleObject" Target="NULL" TargetMode="Externa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7.xml"/><Relationship Id="rId2" Type="http://schemas.microsoft.com/office/2011/relationships/chartColorStyle" Target="colors7.xml"/><Relationship Id="rId1" Type="http://schemas.microsoft.com/office/2011/relationships/chartStyle" Target="style7.xml"/><Relationship Id="rId4" Type="http://schemas.openxmlformats.org/officeDocument/2006/relationships/oleObject" Target="NULL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/>
              <a:t>Antal Sjöräddningsfall</a:t>
            </a:r>
            <a:r>
              <a:rPr lang="en-US" sz="1400" baseline="0"/>
              <a:t> och Flygräddningsfall de senaste 10 åren för aktuell månad</a:t>
            </a:r>
            <a:endParaRPr lang="en-US" sz="1400"/>
          </a:p>
        </c:rich>
      </c:tx>
      <c:layout>
        <c:manualLayout>
          <c:xMode val="edge"/>
          <c:yMode val="edge"/>
          <c:x val="0.11118121172353454"/>
          <c:y val="1.318037328667249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Sjöräddning</c:v>
          </c:tx>
          <c:spPr>
            <a:ln w="19050" cap="rnd">
              <a:solidFill>
                <a:schemeClr val="accent1"/>
              </a:solidFill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Trend!$X$5:$X$14</c:f>
              <c:strCache>
                <c:ptCount val="10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  <c:pt idx="6">
                  <c:v>2015</c:v>
                </c:pt>
                <c:pt idx="7">
                  <c:v>2014</c:v>
                </c:pt>
                <c:pt idx="8">
                  <c:v>2013</c:v>
                </c:pt>
                <c:pt idx="9">
                  <c:v>2012</c:v>
                </c:pt>
              </c:strCache>
            </c:strRef>
          </c:cat>
          <c:val>
            <c:numRef>
              <c:f>Trend!$Y$5:$Y$14</c:f>
              <c:numCache>
                <c:formatCode>General</c:formatCode>
                <c:ptCount val="10"/>
                <c:pt idx="0">
                  <c:v>21</c:v>
                </c:pt>
                <c:pt idx="1">
                  <c:v>25</c:v>
                </c:pt>
                <c:pt idx="2">
                  <c:v>29</c:v>
                </c:pt>
                <c:pt idx="3">
                  <c:v>36</c:v>
                </c:pt>
                <c:pt idx="4">
                  <c:v>32</c:v>
                </c:pt>
                <c:pt idx="5">
                  <c:v>36</c:v>
                </c:pt>
                <c:pt idx="6">
                  <c:v>21</c:v>
                </c:pt>
                <c:pt idx="7">
                  <c:v>17</c:v>
                </c:pt>
                <c:pt idx="8">
                  <c:v>28</c:v>
                </c:pt>
                <c:pt idx="9">
                  <c:v>20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F94-443A-B99A-CBF5DF98401A}"/>
            </c:ext>
          </c:extLst>
        </c:ser>
        <c:ser>
          <c:idx val="1"/>
          <c:order val="1"/>
          <c:tx>
            <c:v>Flygräddning</c:v>
          </c:tx>
          <c:spPr>
            <a:ln w="19050" cap="rnd">
              <a:solidFill>
                <a:schemeClr val="accent2"/>
              </a:solidFill>
              <a:round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marker>
            <c:symbol val="circle"/>
            <c:size val="5"/>
            <c:spPr>
              <a:solidFill>
                <a:schemeClr val="accent2"/>
              </a:solidFill>
              <a:ln w="9525">
                <a:solidFill>
                  <a:schemeClr val="accent2"/>
                </a:solidFill>
              </a:ln>
              <a:effectLst>
                <a:outerShdw blurRad="50800" dist="38100" dir="5400000" algn="t" rotWithShape="0">
                  <a:prstClr val="black">
                    <a:alpha val="40000"/>
                  </a:prstClr>
                </a:outerShdw>
              </a:effectLst>
            </c:spPr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Trend!$X$5:$X$14</c:f>
              <c:strCache>
                <c:ptCount val="10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  <c:pt idx="6">
                  <c:v>2015</c:v>
                </c:pt>
                <c:pt idx="7">
                  <c:v>2014</c:v>
                </c:pt>
                <c:pt idx="8">
                  <c:v>2013</c:v>
                </c:pt>
                <c:pt idx="9">
                  <c:v>2012</c:v>
                </c:pt>
              </c:strCache>
            </c:strRef>
          </c:cat>
          <c:val>
            <c:numRef>
              <c:f>Trend!$AB$5:$AB$14</c:f>
              <c:numCache>
                <c:formatCode>General</c:formatCode>
                <c:ptCount val="10"/>
                <c:pt idx="0">
                  <c:v>33</c:v>
                </c:pt>
                <c:pt idx="1">
                  <c:v>36</c:v>
                </c:pt>
                <c:pt idx="2">
                  <c:v>35</c:v>
                </c:pt>
                <c:pt idx="3">
                  <c:v>35</c:v>
                </c:pt>
                <c:pt idx="4">
                  <c:v>46</c:v>
                </c:pt>
                <c:pt idx="5">
                  <c:v>32</c:v>
                </c:pt>
                <c:pt idx="6">
                  <c:v>19</c:v>
                </c:pt>
                <c:pt idx="7">
                  <c:v>27</c:v>
                </c:pt>
                <c:pt idx="8">
                  <c:v>41</c:v>
                </c:pt>
                <c:pt idx="9">
                  <c:v>28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F94-443A-B99A-CBF5DF98401A}"/>
            </c:ext>
          </c:extLst>
        </c:ser>
        <c:dLbls>
          <c:dLblPos val="t"/>
          <c:showLegendKey val="0"/>
          <c:showVal val="1"/>
          <c:showCatName val="0"/>
          <c:showSerName val="0"/>
          <c:showPercent val="0"/>
          <c:showBubbleSize val="0"/>
        </c:dLbls>
        <c:marker val="1"/>
        <c:smooth val="0"/>
        <c:axId val="685145592"/>
        <c:axId val="685147560"/>
      </c:lineChart>
      <c:catAx>
        <c:axId val="685145592"/>
        <c:scaling>
          <c:orientation val="maxMin"/>
        </c:scaling>
        <c:delete val="0"/>
        <c:axPos val="b"/>
        <c:numFmt formatCode="General" sourceLinked="1"/>
        <c:majorTickMark val="cross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5147560"/>
        <c:crosses val="autoZero"/>
        <c:auto val="1"/>
        <c:lblAlgn val="ctr"/>
        <c:lblOffset val="100"/>
        <c:noMultiLvlLbl val="0"/>
      </c:catAx>
      <c:valAx>
        <c:axId val="685147560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514559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7745158154882082"/>
          <c:y val="0.79696325459317585"/>
          <c:w val="0.4105487043013743"/>
          <c:h val="6.185958536559448E-2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0" i="0" u="none" strike="noStrike" kern="1200" spc="0" baseline="0">
                <a:solidFill>
                  <a:sysClr val="windowText" lastClr="000000">
                    <a:lumMod val="65000"/>
                    <a:lumOff val="35000"/>
                  </a:sysClr>
                </a:solidFill>
                <a:latin typeface="+mn-lt"/>
                <a:ea typeface="+mn-ea"/>
                <a:cs typeface="+mn-cs"/>
              </a:defRPr>
            </a:pPr>
            <a:r>
              <a:rPr lang="en-US" sz="1400" b="0" i="0" baseline="0">
                <a:effectLst/>
              </a:rPr>
              <a:t>Avvikelse från medel för de föregående 10 åren för aktuell månad</a:t>
            </a:r>
            <a:endParaRPr lang="sv-SE" sz="1400">
              <a:effectLst/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400" b="0" i="0" u="none" strike="noStrike" kern="1200" spc="0" baseline="0">
              <a:solidFill>
                <a:sysClr val="windowText" lastClr="000000">
                  <a:lumMod val="65000"/>
                  <a:lumOff val="35000"/>
                </a:sys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Sjöräddning</c:v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\+0.0%;\-0.0%;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Trend!$X$48:$X$58</c:f>
              <c:strCache>
                <c:ptCount val="11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  <c:pt idx="6">
                  <c:v>2015</c:v>
                </c:pt>
                <c:pt idx="7">
                  <c:v>2014</c:v>
                </c:pt>
                <c:pt idx="8">
                  <c:v>2013</c:v>
                </c:pt>
                <c:pt idx="9">
                  <c:v>2012</c:v>
                </c:pt>
                <c:pt idx="10">
                  <c:v>2011</c:v>
                </c:pt>
              </c:strCache>
            </c:strRef>
          </c:cat>
          <c:val>
            <c:numRef>
              <c:f>Trend!$Y$48:$Y$58</c:f>
              <c:numCache>
                <c:formatCode>\+0.0%;\-0.0%;0.0%</c:formatCode>
                <c:ptCount val="11"/>
                <c:pt idx="0">
                  <c:v>-0.23913043478260876</c:v>
                </c:pt>
                <c:pt idx="1">
                  <c:v>-9.4202898550724723E-2</c:v>
                </c:pt>
                <c:pt idx="2">
                  <c:v>5.0724637681159424E-2</c:v>
                </c:pt>
                <c:pt idx="3">
                  <c:v>0.30434782608695654</c:v>
                </c:pt>
                <c:pt idx="4">
                  <c:v>0.15942028985507251</c:v>
                </c:pt>
                <c:pt idx="5">
                  <c:v>0.30434782608695654</c:v>
                </c:pt>
                <c:pt idx="6">
                  <c:v>-0.23913043478260876</c:v>
                </c:pt>
                <c:pt idx="7">
                  <c:v>-0.38405797101449279</c:v>
                </c:pt>
                <c:pt idx="8">
                  <c:v>1.4492753623188248E-2</c:v>
                </c:pt>
                <c:pt idx="9">
                  <c:v>-0.27536231884057971</c:v>
                </c:pt>
                <c:pt idx="10">
                  <c:v>0.15942028985507251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B75-4ACD-A30F-BD1DBA21F94C}"/>
            </c:ext>
          </c:extLst>
        </c:ser>
        <c:ser>
          <c:idx val="1"/>
          <c:order val="1"/>
          <c:tx>
            <c:v>Flygräddning</c:v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numFmt formatCode="\+0.0%;\-0.0%;0.0%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Trend!$X$48:$X$58</c:f>
              <c:strCache>
                <c:ptCount val="11"/>
                <c:pt idx="0">
                  <c:v>2021</c:v>
                </c:pt>
                <c:pt idx="1">
                  <c:v>2020</c:v>
                </c:pt>
                <c:pt idx="2">
                  <c:v>2019</c:v>
                </c:pt>
                <c:pt idx="3">
                  <c:v>2018</c:v>
                </c:pt>
                <c:pt idx="4">
                  <c:v>2017</c:v>
                </c:pt>
                <c:pt idx="5">
                  <c:v>2016</c:v>
                </c:pt>
                <c:pt idx="6">
                  <c:v>2015</c:v>
                </c:pt>
                <c:pt idx="7">
                  <c:v>2014</c:v>
                </c:pt>
                <c:pt idx="8">
                  <c:v>2013</c:v>
                </c:pt>
                <c:pt idx="9">
                  <c:v>2012</c:v>
                </c:pt>
                <c:pt idx="10">
                  <c:v>2011</c:v>
                </c:pt>
              </c:strCache>
            </c:strRef>
          </c:cat>
          <c:val>
            <c:numRef>
              <c:f>Trend!$AB$48:$AB$58</c:f>
              <c:numCache>
                <c:formatCode>\+0.0%;\-0.0%;0.0%</c:formatCode>
                <c:ptCount val="11"/>
                <c:pt idx="0">
                  <c:v>-1.19760479041916E-2</c:v>
                </c:pt>
                <c:pt idx="1">
                  <c:v>7.7844311377245567E-2</c:v>
                </c:pt>
                <c:pt idx="2">
                  <c:v>4.7904191616766623E-2</c:v>
                </c:pt>
                <c:pt idx="3">
                  <c:v>4.7904191616766623E-2</c:v>
                </c:pt>
                <c:pt idx="4">
                  <c:v>0.3772455089820359</c:v>
                </c:pt>
                <c:pt idx="5">
                  <c:v>-4.1916167664670656E-2</c:v>
                </c:pt>
                <c:pt idx="6">
                  <c:v>-0.43113772455089816</c:v>
                </c:pt>
                <c:pt idx="7">
                  <c:v>-0.19161676646706582</c:v>
                </c:pt>
                <c:pt idx="8">
                  <c:v>0.22754491017964074</c:v>
                </c:pt>
                <c:pt idx="9">
                  <c:v>-0.16167664670658677</c:v>
                </c:pt>
                <c:pt idx="10">
                  <c:v>4.7904191616766623E-2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B75-4ACD-A30F-BD1DBA21F94C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689070080"/>
        <c:axId val="689075656"/>
      </c:barChart>
      <c:catAx>
        <c:axId val="689070080"/>
        <c:scaling>
          <c:orientation val="maxMin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low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9075656"/>
        <c:crosses val="autoZero"/>
        <c:auto val="0"/>
        <c:lblAlgn val="ctr"/>
        <c:lblOffset val="100"/>
        <c:noMultiLvlLbl val="0"/>
      </c:catAx>
      <c:valAx>
        <c:axId val="689075656"/>
        <c:scaling>
          <c:orientation val="minMax"/>
        </c:scaling>
        <c:delete val="0"/>
        <c:axPos val="r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\+0.0%;\-0.0%;0.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689070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78937203033663128"/>
          <c:y val="0.79941878098571006"/>
          <c:w val="0.17006065358923"/>
          <c:h val="0.13315309442528833"/>
        </c:manualLayout>
      </c:layout>
      <c:overlay val="1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[Månad.xlsx]Trend!Objekttyp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Antal ärenden per Objekttyp och År för aktuell Månad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6250017596590549"/>
          <c:y val="6.8685185185185196E-2"/>
          <c:w val="0.73726986251306381"/>
          <c:h val="0.888355059784193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Trend!$Y$92:$Y$93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Trend!$X$94:$X$114</c:f>
              <c:multiLvlStrCache>
                <c:ptCount val="18"/>
                <c:lvl>
                  <c:pt idx="0">
                    <c:v>(Ärende har ej objekt)</c:v>
                  </c:pt>
                  <c:pt idx="1">
                    <c:v>(Ärende saknar objekttyp)</c:v>
                  </c:pt>
                  <c:pt idx="2">
                    <c:v>Fiskefartyg</c:v>
                  </c:pt>
                  <c:pt idx="3">
                    <c:v>Fritidsbåt</c:v>
                  </c:pt>
                  <c:pt idx="4">
                    <c:v>Handelsfartyg</c:v>
                  </c:pt>
                  <c:pt idx="5">
                    <c:v>Okänd</c:v>
                  </c:pt>
                  <c:pt idx="6">
                    <c:v>Person utan farkost</c:v>
                  </c:pt>
                  <c:pt idx="7">
                    <c:v>Tjänstefartyg</c:v>
                  </c:pt>
                  <c:pt idx="8">
                    <c:v>Övrigt</c:v>
                  </c:pt>
                  <c:pt idx="9">
                    <c:v>(Ärende har ej objekt)</c:v>
                  </c:pt>
                  <c:pt idx="10">
                    <c:v>Allmänflyg</c:v>
                  </c:pt>
                  <c:pt idx="11">
                    <c:v>Fallskärm</c:v>
                  </c:pt>
                  <c:pt idx="12">
                    <c:v>Kommersiellt flyg</c:v>
                  </c:pt>
                  <c:pt idx="13">
                    <c:v>Militärt luftfartyg</c:v>
                  </c:pt>
                  <c:pt idx="14">
                    <c:v>Okänd</c:v>
                  </c:pt>
                  <c:pt idx="15">
                    <c:v>Skärmflyg</c:v>
                  </c:pt>
                  <c:pt idx="16">
                    <c:v>Ultralätt</c:v>
                  </c:pt>
                  <c:pt idx="17">
                    <c:v>Övrigt</c:v>
                  </c:pt>
                </c:lvl>
                <c:lvl>
                  <c:pt idx="0">
                    <c:v>Sjöräddning</c:v>
                  </c:pt>
                  <c:pt idx="9">
                    <c:v>Flygräddning</c:v>
                  </c:pt>
                </c:lvl>
              </c:multiLvlStrCache>
            </c:multiLvlStrRef>
          </c:cat>
          <c:val>
            <c:numRef>
              <c:f>Trend!$Y$94:$Y$114</c:f>
              <c:numCache>
                <c:formatCode>General</c:formatCode>
                <c:ptCount val="18"/>
                <c:pt idx="0">
                  <c:v>1</c:v>
                </c:pt>
                <c:pt idx="3">
                  <c:v>5</c:v>
                </c:pt>
                <c:pt idx="4">
                  <c:v>7</c:v>
                </c:pt>
                <c:pt idx="5">
                  <c:v>2</c:v>
                </c:pt>
                <c:pt idx="6">
                  <c:v>18</c:v>
                </c:pt>
                <c:pt idx="7">
                  <c:v>1</c:v>
                </c:pt>
                <c:pt idx="8">
                  <c:v>2</c:v>
                </c:pt>
                <c:pt idx="9">
                  <c:v>1</c:v>
                </c:pt>
                <c:pt idx="10">
                  <c:v>3</c:v>
                </c:pt>
                <c:pt idx="12">
                  <c:v>11</c:v>
                </c:pt>
                <c:pt idx="13">
                  <c:v>11</c:v>
                </c:pt>
                <c:pt idx="14">
                  <c:v>3</c:v>
                </c:pt>
                <c:pt idx="16">
                  <c:v>1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68C-4A26-9F86-625EBD1A02F7}"/>
            </c:ext>
          </c:extLst>
        </c:ser>
        <c:ser>
          <c:idx val="1"/>
          <c:order val="1"/>
          <c:tx>
            <c:strRef>
              <c:f>Trend!$Z$92:$Z$93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Trend!$X$94:$X$114</c:f>
              <c:multiLvlStrCache>
                <c:ptCount val="18"/>
                <c:lvl>
                  <c:pt idx="0">
                    <c:v>(Ärende har ej objekt)</c:v>
                  </c:pt>
                  <c:pt idx="1">
                    <c:v>(Ärende saknar objekttyp)</c:v>
                  </c:pt>
                  <c:pt idx="2">
                    <c:v>Fiskefartyg</c:v>
                  </c:pt>
                  <c:pt idx="3">
                    <c:v>Fritidsbåt</c:v>
                  </c:pt>
                  <c:pt idx="4">
                    <c:v>Handelsfartyg</c:v>
                  </c:pt>
                  <c:pt idx="5">
                    <c:v>Okänd</c:v>
                  </c:pt>
                  <c:pt idx="6">
                    <c:v>Person utan farkost</c:v>
                  </c:pt>
                  <c:pt idx="7">
                    <c:v>Tjänstefartyg</c:v>
                  </c:pt>
                  <c:pt idx="8">
                    <c:v>Övrigt</c:v>
                  </c:pt>
                  <c:pt idx="9">
                    <c:v>(Ärende har ej objekt)</c:v>
                  </c:pt>
                  <c:pt idx="10">
                    <c:v>Allmänflyg</c:v>
                  </c:pt>
                  <c:pt idx="11">
                    <c:v>Fallskärm</c:v>
                  </c:pt>
                  <c:pt idx="12">
                    <c:v>Kommersiellt flyg</c:v>
                  </c:pt>
                  <c:pt idx="13">
                    <c:v>Militärt luftfartyg</c:v>
                  </c:pt>
                  <c:pt idx="14">
                    <c:v>Okänd</c:v>
                  </c:pt>
                  <c:pt idx="15">
                    <c:v>Skärmflyg</c:v>
                  </c:pt>
                  <c:pt idx="16">
                    <c:v>Ultralätt</c:v>
                  </c:pt>
                  <c:pt idx="17">
                    <c:v>Övrigt</c:v>
                  </c:pt>
                </c:lvl>
                <c:lvl>
                  <c:pt idx="0">
                    <c:v>Sjöräddning</c:v>
                  </c:pt>
                  <c:pt idx="9">
                    <c:v>Flygräddning</c:v>
                  </c:pt>
                </c:lvl>
              </c:multiLvlStrCache>
            </c:multiLvlStrRef>
          </c:cat>
          <c:val>
            <c:numRef>
              <c:f>Trend!$Z$94:$Z$114</c:f>
              <c:numCache>
                <c:formatCode>General</c:formatCode>
                <c:ptCount val="18"/>
                <c:pt idx="2">
                  <c:v>2</c:v>
                </c:pt>
                <c:pt idx="3">
                  <c:v>8</c:v>
                </c:pt>
                <c:pt idx="4">
                  <c:v>10</c:v>
                </c:pt>
                <c:pt idx="5">
                  <c:v>4</c:v>
                </c:pt>
                <c:pt idx="6">
                  <c:v>6</c:v>
                </c:pt>
                <c:pt idx="8">
                  <c:v>2</c:v>
                </c:pt>
                <c:pt idx="10">
                  <c:v>15</c:v>
                </c:pt>
                <c:pt idx="12">
                  <c:v>14</c:v>
                </c:pt>
                <c:pt idx="13">
                  <c:v>13</c:v>
                </c:pt>
                <c:pt idx="1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68C-4A26-9F86-625EBD1A02F7}"/>
            </c:ext>
          </c:extLst>
        </c:ser>
        <c:ser>
          <c:idx val="2"/>
          <c:order val="2"/>
          <c:tx>
            <c:strRef>
              <c:f>Trend!$AA$92:$AA$93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Trend!$X$94:$X$114</c:f>
              <c:multiLvlStrCache>
                <c:ptCount val="18"/>
                <c:lvl>
                  <c:pt idx="0">
                    <c:v>(Ärende har ej objekt)</c:v>
                  </c:pt>
                  <c:pt idx="1">
                    <c:v>(Ärende saknar objekttyp)</c:v>
                  </c:pt>
                  <c:pt idx="2">
                    <c:v>Fiskefartyg</c:v>
                  </c:pt>
                  <c:pt idx="3">
                    <c:v>Fritidsbåt</c:v>
                  </c:pt>
                  <c:pt idx="4">
                    <c:v>Handelsfartyg</c:v>
                  </c:pt>
                  <c:pt idx="5">
                    <c:v>Okänd</c:v>
                  </c:pt>
                  <c:pt idx="6">
                    <c:v>Person utan farkost</c:v>
                  </c:pt>
                  <c:pt idx="7">
                    <c:v>Tjänstefartyg</c:v>
                  </c:pt>
                  <c:pt idx="8">
                    <c:v>Övrigt</c:v>
                  </c:pt>
                  <c:pt idx="9">
                    <c:v>(Ärende har ej objekt)</c:v>
                  </c:pt>
                  <c:pt idx="10">
                    <c:v>Allmänflyg</c:v>
                  </c:pt>
                  <c:pt idx="11">
                    <c:v>Fallskärm</c:v>
                  </c:pt>
                  <c:pt idx="12">
                    <c:v>Kommersiellt flyg</c:v>
                  </c:pt>
                  <c:pt idx="13">
                    <c:v>Militärt luftfartyg</c:v>
                  </c:pt>
                  <c:pt idx="14">
                    <c:v>Okänd</c:v>
                  </c:pt>
                  <c:pt idx="15">
                    <c:v>Skärmflyg</c:v>
                  </c:pt>
                  <c:pt idx="16">
                    <c:v>Ultralätt</c:v>
                  </c:pt>
                  <c:pt idx="17">
                    <c:v>Övrigt</c:v>
                  </c:pt>
                </c:lvl>
                <c:lvl>
                  <c:pt idx="0">
                    <c:v>Sjöräddning</c:v>
                  </c:pt>
                  <c:pt idx="9">
                    <c:v>Flygräddning</c:v>
                  </c:pt>
                </c:lvl>
              </c:multiLvlStrCache>
            </c:multiLvlStrRef>
          </c:cat>
          <c:val>
            <c:numRef>
              <c:f>Trend!$AA$94:$AA$114</c:f>
              <c:numCache>
                <c:formatCode>General</c:formatCode>
                <c:ptCount val="18"/>
                <c:pt idx="2">
                  <c:v>1</c:v>
                </c:pt>
                <c:pt idx="3">
                  <c:v>7</c:v>
                </c:pt>
                <c:pt idx="4">
                  <c:v>12</c:v>
                </c:pt>
                <c:pt idx="5">
                  <c:v>1</c:v>
                </c:pt>
                <c:pt idx="6">
                  <c:v>13</c:v>
                </c:pt>
                <c:pt idx="8">
                  <c:v>2</c:v>
                </c:pt>
                <c:pt idx="10">
                  <c:v>17</c:v>
                </c:pt>
                <c:pt idx="11">
                  <c:v>1</c:v>
                </c:pt>
                <c:pt idx="12">
                  <c:v>6</c:v>
                </c:pt>
                <c:pt idx="13">
                  <c:v>9</c:v>
                </c:pt>
                <c:pt idx="14">
                  <c:v>1</c:v>
                </c:pt>
                <c:pt idx="15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68C-4A26-9F86-625EBD1A02F7}"/>
            </c:ext>
          </c:extLst>
        </c:ser>
        <c:ser>
          <c:idx val="3"/>
          <c:order val="3"/>
          <c:tx>
            <c:strRef>
              <c:f>Trend!$AB$92:$AB$93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Trend!$X$94:$X$114</c:f>
              <c:multiLvlStrCache>
                <c:ptCount val="18"/>
                <c:lvl>
                  <c:pt idx="0">
                    <c:v>(Ärende har ej objekt)</c:v>
                  </c:pt>
                  <c:pt idx="1">
                    <c:v>(Ärende saknar objekttyp)</c:v>
                  </c:pt>
                  <c:pt idx="2">
                    <c:v>Fiskefartyg</c:v>
                  </c:pt>
                  <c:pt idx="3">
                    <c:v>Fritidsbåt</c:v>
                  </c:pt>
                  <c:pt idx="4">
                    <c:v>Handelsfartyg</c:v>
                  </c:pt>
                  <c:pt idx="5">
                    <c:v>Okänd</c:v>
                  </c:pt>
                  <c:pt idx="6">
                    <c:v>Person utan farkost</c:v>
                  </c:pt>
                  <c:pt idx="7">
                    <c:v>Tjänstefartyg</c:v>
                  </c:pt>
                  <c:pt idx="8">
                    <c:v>Övrigt</c:v>
                  </c:pt>
                  <c:pt idx="9">
                    <c:v>(Ärende har ej objekt)</c:v>
                  </c:pt>
                  <c:pt idx="10">
                    <c:v>Allmänflyg</c:v>
                  </c:pt>
                  <c:pt idx="11">
                    <c:v>Fallskärm</c:v>
                  </c:pt>
                  <c:pt idx="12">
                    <c:v>Kommersiellt flyg</c:v>
                  </c:pt>
                  <c:pt idx="13">
                    <c:v>Militärt luftfartyg</c:v>
                  </c:pt>
                  <c:pt idx="14">
                    <c:v>Okänd</c:v>
                  </c:pt>
                  <c:pt idx="15">
                    <c:v>Skärmflyg</c:v>
                  </c:pt>
                  <c:pt idx="16">
                    <c:v>Ultralätt</c:v>
                  </c:pt>
                  <c:pt idx="17">
                    <c:v>Övrigt</c:v>
                  </c:pt>
                </c:lvl>
                <c:lvl>
                  <c:pt idx="0">
                    <c:v>Sjöräddning</c:v>
                  </c:pt>
                  <c:pt idx="9">
                    <c:v>Flygräddning</c:v>
                  </c:pt>
                </c:lvl>
              </c:multiLvlStrCache>
            </c:multiLvlStrRef>
          </c:cat>
          <c:val>
            <c:numRef>
              <c:f>Trend!$AB$94:$AB$114</c:f>
              <c:numCache>
                <c:formatCode>General</c:formatCode>
                <c:ptCount val="18"/>
                <c:pt idx="2">
                  <c:v>1</c:v>
                </c:pt>
                <c:pt idx="3">
                  <c:v>4</c:v>
                </c:pt>
                <c:pt idx="4">
                  <c:v>4</c:v>
                </c:pt>
                <c:pt idx="6">
                  <c:v>17</c:v>
                </c:pt>
                <c:pt idx="8">
                  <c:v>3</c:v>
                </c:pt>
                <c:pt idx="10">
                  <c:v>7</c:v>
                </c:pt>
                <c:pt idx="12">
                  <c:v>11</c:v>
                </c:pt>
                <c:pt idx="13">
                  <c:v>15</c:v>
                </c:pt>
                <c:pt idx="1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C5B-4413-9BA0-F75EE59DB8D7}"/>
            </c:ext>
          </c:extLst>
        </c:ser>
        <c:ser>
          <c:idx val="4"/>
          <c:order val="4"/>
          <c:tx>
            <c:strRef>
              <c:f>Trend!$AC$92:$AC$93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Trend!$X$94:$X$114</c:f>
              <c:multiLvlStrCache>
                <c:ptCount val="18"/>
                <c:lvl>
                  <c:pt idx="0">
                    <c:v>(Ärende har ej objekt)</c:v>
                  </c:pt>
                  <c:pt idx="1">
                    <c:v>(Ärende saknar objekttyp)</c:v>
                  </c:pt>
                  <c:pt idx="2">
                    <c:v>Fiskefartyg</c:v>
                  </c:pt>
                  <c:pt idx="3">
                    <c:v>Fritidsbåt</c:v>
                  </c:pt>
                  <c:pt idx="4">
                    <c:v>Handelsfartyg</c:v>
                  </c:pt>
                  <c:pt idx="5">
                    <c:v>Okänd</c:v>
                  </c:pt>
                  <c:pt idx="6">
                    <c:v>Person utan farkost</c:v>
                  </c:pt>
                  <c:pt idx="7">
                    <c:v>Tjänstefartyg</c:v>
                  </c:pt>
                  <c:pt idx="8">
                    <c:v>Övrigt</c:v>
                  </c:pt>
                  <c:pt idx="9">
                    <c:v>(Ärende har ej objekt)</c:v>
                  </c:pt>
                  <c:pt idx="10">
                    <c:v>Allmänflyg</c:v>
                  </c:pt>
                  <c:pt idx="11">
                    <c:v>Fallskärm</c:v>
                  </c:pt>
                  <c:pt idx="12">
                    <c:v>Kommersiellt flyg</c:v>
                  </c:pt>
                  <c:pt idx="13">
                    <c:v>Militärt luftfartyg</c:v>
                  </c:pt>
                  <c:pt idx="14">
                    <c:v>Okänd</c:v>
                  </c:pt>
                  <c:pt idx="15">
                    <c:v>Skärmflyg</c:v>
                  </c:pt>
                  <c:pt idx="16">
                    <c:v>Ultralätt</c:v>
                  </c:pt>
                  <c:pt idx="17">
                    <c:v>Övrigt</c:v>
                  </c:pt>
                </c:lvl>
                <c:lvl>
                  <c:pt idx="0">
                    <c:v>Sjöräddning</c:v>
                  </c:pt>
                  <c:pt idx="9">
                    <c:v>Flygräddning</c:v>
                  </c:pt>
                </c:lvl>
              </c:multiLvlStrCache>
            </c:multiLvlStrRef>
          </c:cat>
          <c:val>
            <c:numRef>
              <c:f>Trend!$AC$94:$AC$114</c:f>
              <c:numCache>
                <c:formatCode>General</c:formatCode>
                <c:ptCount val="18"/>
                <c:pt idx="3">
                  <c:v>7</c:v>
                </c:pt>
                <c:pt idx="4">
                  <c:v>11</c:v>
                </c:pt>
                <c:pt idx="5">
                  <c:v>4</c:v>
                </c:pt>
                <c:pt idx="6">
                  <c:v>2</c:v>
                </c:pt>
                <c:pt idx="8">
                  <c:v>1</c:v>
                </c:pt>
                <c:pt idx="10">
                  <c:v>8</c:v>
                </c:pt>
                <c:pt idx="12">
                  <c:v>9</c:v>
                </c:pt>
                <c:pt idx="13">
                  <c:v>15</c:v>
                </c:pt>
                <c:pt idx="1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C5B-4413-9BA0-F75EE59DB8D7}"/>
            </c:ext>
          </c:extLst>
        </c:ser>
        <c:ser>
          <c:idx val="5"/>
          <c:order val="5"/>
          <c:tx>
            <c:strRef>
              <c:f>Trend!$AD$92:$AD$93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Trend!$X$94:$X$114</c:f>
              <c:multiLvlStrCache>
                <c:ptCount val="18"/>
                <c:lvl>
                  <c:pt idx="0">
                    <c:v>(Ärende har ej objekt)</c:v>
                  </c:pt>
                  <c:pt idx="1">
                    <c:v>(Ärende saknar objekttyp)</c:v>
                  </c:pt>
                  <c:pt idx="2">
                    <c:v>Fiskefartyg</c:v>
                  </c:pt>
                  <c:pt idx="3">
                    <c:v>Fritidsbåt</c:v>
                  </c:pt>
                  <c:pt idx="4">
                    <c:v>Handelsfartyg</c:v>
                  </c:pt>
                  <c:pt idx="5">
                    <c:v>Okänd</c:v>
                  </c:pt>
                  <c:pt idx="6">
                    <c:v>Person utan farkost</c:v>
                  </c:pt>
                  <c:pt idx="7">
                    <c:v>Tjänstefartyg</c:v>
                  </c:pt>
                  <c:pt idx="8">
                    <c:v>Övrigt</c:v>
                  </c:pt>
                  <c:pt idx="9">
                    <c:v>(Ärende har ej objekt)</c:v>
                  </c:pt>
                  <c:pt idx="10">
                    <c:v>Allmänflyg</c:v>
                  </c:pt>
                  <c:pt idx="11">
                    <c:v>Fallskärm</c:v>
                  </c:pt>
                  <c:pt idx="12">
                    <c:v>Kommersiellt flyg</c:v>
                  </c:pt>
                  <c:pt idx="13">
                    <c:v>Militärt luftfartyg</c:v>
                  </c:pt>
                  <c:pt idx="14">
                    <c:v>Okänd</c:v>
                  </c:pt>
                  <c:pt idx="15">
                    <c:v>Skärmflyg</c:v>
                  </c:pt>
                  <c:pt idx="16">
                    <c:v>Ultralätt</c:v>
                  </c:pt>
                  <c:pt idx="17">
                    <c:v>Övrigt</c:v>
                  </c:pt>
                </c:lvl>
                <c:lvl>
                  <c:pt idx="0">
                    <c:v>Sjöräddning</c:v>
                  </c:pt>
                  <c:pt idx="9">
                    <c:v>Flygräddning</c:v>
                  </c:pt>
                </c:lvl>
              </c:multiLvlStrCache>
            </c:multiLvlStrRef>
          </c:cat>
          <c:val>
            <c:numRef>
              <c:f>Trend!$AD$94:$AD$114</c:f>
              <c:numCache>
                <c:formatCode>General</c:formatCode>
                <c:ptCount val="18"/>
                <c:pt idx="1">
                  <c:v>2</c:v>
                </c:pt>
                <c:pt idx="2">
                  <c:v>1</c:v>
                </c:pt>
                <c:pt idx="3">
                  <c:v>7</c:v>
                </c:pt>
                <c:pt idx="4">
                  <c:v>2</c:v>
                </c:pt>
                <c:pt idx="5">
                  <c:v>2</c:v>
                </c:pt>
                <c:pt idx="6">
                  <c:v>5</c:v>
                </c:pt>
                <c:pt idx="8">
                  <c:v>2</c:v>
                </c:pt>
                <c:pt idx="10">
                  <c:v>9</c:v>
                </c:pt>
                <c:pt idx="12">
                  <c:v>8</c:v>
                </c:pt>
                <c:pt idx="13">
                  <c:v>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47C-4968-B684-318798E857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548192864"/>
        <c:axId val="548199096"/>
      </c:barChart>
      <c:catAx>
        <c:axId val="548192864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48199096"/>
        <c:crosses val="autoZero"/>
        <c:auto val="1"/>
        <c:lblAlgn val="ctr"/>
        <c:lblOffset val="100"/>
        <c:noMultiLvlLbl val="0"/>
      </c:catAx>
      <c:valAx>
        <c:axId val="54819909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5481928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[Månad.xlsx]Trend!Orsak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/>
              <a:t>Antal ärenden per Orsak och År för aktuell Månad</a:t>
            </a:r>
          </a:p>
        </c:rich>
      </c:tx>
      <c:layout>
        <c:manualLayout>
          <c:xMode val="edge"/>
          <c:yMode val="edge"/>
          <c:x val="0.31662217318609415"/>
          <c:y val="3.898635477582845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9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7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4179085810994938"/>
          <c:y val="6.9041994750656172E-2"/>
          <c:w val="0.73553518924888484"/>
          <c:h val="0.9220998833479148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Trend!$Y$124:$Y$125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Trend!$X$126:$X$161</c:f>
              <c:multiLvlStrCache>
                <c:ptCount val="33"/>
                <c:lvl>
                  <c:pt idx="0">
                    <c:v>Annan orsak</c:v>
                  </c:pt>
                  <c:pt idx="1">
                    <c:v>Brand</c:v>
                  </c:pt>
                  <c:pt idx="2">
                    <c:v>Bränslebrist</c:v>
                  </c:pt>
                  <c:pt idx="3">
                    <c:v>Desorienterad</c:v>
                  </c:pt>
                  <c:pt idx="4">
                    <c:v>Diverse i propellern</c:v>
                  </c:pt>
                  <c:pt idx="5">
                    <c:v>Drunkningstillbud</c:v>
                  </c:pt>
                  <c:pt idx="6">
                    <c:v>Grundstötning</c:v>
                  </c:pt>
                  <c:pt idx="7">
                    <c:v>Hårt väder/Utsatt läge</c:v>
                  </c:pt>
                  <c:pt idx="8">
                    <c:v>Isolycka</c:v>
                  </c:pt>
                  <c:pt idx="9">
                    <c:v>Kantring/Slagsida</c:v>
                  </c:pt>
                  <c:pt idx="10">
                    <c:v>Kollision</c:v>
                  </c:pt>
                  <c:pt idx="11">
                    <c:v>Man överbord</c:v>
                  </c:pt>
                  <c:pt idx="12">
                    <c:v>Maskin/propellerhaveri</c:v>
                  </c:pt>
                  <c:pt idx="13">
                    <c:v>Nödsändare</c:v>
                  </c:pt>
                  <c:pt idx="14">
                    <c:v>Objekt saknas</c:v>
                  </c:pt>
                  <c:pt idx="15">
                    <c:v>Obs drivande båt/föremål</c:v>
                  </c:pt>
                  <c:pt idx="16">
                    <c:v>Obs raketer/ljussken</c:v>
                  </c:pt>
                  <c:pt idx="17">
                    <c:v>Observation av nödställd (sett/hört)</c:v>
                  </c:pt>
                  <c:pt idx="18">
                    <c:v>Roderhaveri</c:v>
                  </c:pt>
                  <c:pt idx="19">
                    <c:v>Sjuktransport från fartyg</c:v>
                  </c:pt>
                  <c:pt idx="20">
                    <c:v>Sjunkande</c:v>
                  </c:pt>
                  <c:pt idx="21">
                    <c:v>Suicid</c:v>
                  </c:pt>
                  <c:pt idx="22">
                    <c:v>Vatteninträngning</c:v>
                  </c:pt>
                  <c:pt idx="23">
                    <c:v>Annan orsak</c:v>
                  </c:pt>
                  <c:pt idx="24">
                    <c:v>Deklarerat nödläge</c:v>
                  </c:pt>
                  <c:pt idx="25">
                    <c:v>Desorienterad</c:v>
                  </c:pt>
                  <c:pt idx="26">
                    <c:v>Förmodat haveri eller haveri med okänd haveriplats</c:v>
                  </c:pt>
                  <c:pt idx="27">
                    <c:v>Haveri (Röd checklista)</c:v>
                  </c:pt>
                  <c:pt idx="28">
                    <c:v>NIL ARR</c:v>
                  </c:pt>
                  <c:pt idx="29">
                    <c:v>Nödsändare</c:v>
                  </c:pt>
                  <c:pt idx="30">
                    <c:v>Observation av nödställd (sett/hört)</c:v>
                  </c:pt>
                  <c:pt idx="31">
                    <c:v>Saknat luftfartyg</c:v>
                  </c:pt>
                  <c:pt idx="32">
                    <c:v>Varningslarm (Grön checklista)</c:v>
                  </c:pt>
                </c:lvl>
                <c:lvl>
                  <c:pt idx="0">
                    <c:v>Sjöräddning</c:v>
                  </c:pt>
                  <c:pt idx="23">
                    <c:v>Flygräddning</c:v>
                  </c:pt>
                </c:lvl>
              </c:multiLvlStrCache>
            </c:multiLvlStrRef>
          </c:cat>
          <c:val>
            <c:numRef>
              <c:f>Trend!$Y$126:$Y$161</c:f>
              <c:numCache>
                <c:formatCode>General</c:formatCode>
                <c:ptCount val="33"/>
              </c:numCache>
            </c:numRef>
          </c:val>
          <c:extLst>
            <c:ext xmlns:c16="http://schemas.microsoft.com/office/drawing/2014/chart" uri="{C3380CC4-5D6E-409C-BE32-E72D297353CC}">
              <c16:uniqueId val="{00000000-06E9-4C6B-860C-315FF88008B9}"/>
            </c:ext>
          </c:extLst>
        </c:ser>
        <c:ser>
          <c:idx val="1"/>
          <c:order val="1"/>
          <c:tx>
            <c:strRef>
              <c:f>Trend!$Z$124:$Z$125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Trend!$X$126:$X$161</c:f>
              <c:multiLvlStrCache>
                <c:ptCount val="33"/>
                <c:lvl>
                  <c:pt idx="0">
                    <c:v>Annan orsak</c:v>
                  </c:pt>
                  <c:pt idx="1">
                    <c:v>Brand</c:v>
                  </c:pt>
                  <c:pt idx="2">
                    <c:v>Bränslebrist</c:v>
                  </c:pt>
                  <c:pt idx="3">
                    <c:v>Desorienterad</c:v>
                  </c:pt>
                  <c:pt idx="4">
                    <c:v>Diverse i propellern</c:v>
                  </c:pt>
                  <c:pt idx="5">
                    <c:v>Drunkningstillbud</c:v>
                  </c:pt>
                  <c:pt idx="6">
                    <c:v>Grundstötning</c:v>
                  </c:pt>
                  <c:pt idx="7">
                    <c:v>Hårt väder/Utsatt läge</c:v>
                  </c:pt>
                  <c:pt idx="8">
                    <c:v>Isolycka</c:v>
                  </c:pt>
                  <c:pt idx="9">
                    <c:v>Kantring/Slagsida</c:v>
                  </c:pt>
                  <c:pt idx="10">
                    <c:v>Kollision</c:v>
                  </c:pt>
                  <c:pt idx="11">
                    <c:v>Man överbord</c:v>
                  </c:pt>
                  <c:pt idx="12">
                    <c:v>Maskin/propellerhaveri</c:v>
                  </c:pt>
                  <c:pt idx="13">
                    <c:v>Nödsändare</c:v>
                  </c:pt>
                  <c:pt idx="14">
                    <c:v>Objekt saknas</c:v>
                  </c:pt>
                  <c:pt idx="15">
                    <c:v>Obs drivande båt/föremål</c:v>
                  </c:pt>
                  <c:pt idx="16">
                    <c:v>Obs raketer/ljussken</c:v>
                  </c:pt>
                  <c:pt idx="17">
                    <c:v>Observation av nödställd (sett/hört)</c:v>
                  </c:pt>
                  <c:pt idx="18">
                    <c:v>Roderhaveri</c:v>
                  </c:pt>
                  <c:pt idx="19">
                    <c:v>Sjuktransport från fartyg</c:v>
                  </c:pt>
                  <c:pt idx="20">
                    <c:v>Sjunkande</c:v>
                  </c:pt>
                  <c:pt idx="21">
                    <c:v>Suicid</c:v>
                  </c:pt>
                  <c:pt idx="22">
                    <c:v>Vatteninträngning</c:v>
                  </c:pt>
                  <c:pt idx="23">
                    <c:v>Annan orsak</c:v>
                  </c:pt>
                  <c:pt idx="24">
                    <c:v>Deklarerat nödläge</c:v>
                  </c:pt>
                  <c:pt idx="25">
                    <c:v>Desorienterad</c:v>
                  </c:pt>
                  <c:pt idx="26">
                    <c:v>Förmodat haveri eller haveri med okänd haveriplats</c:v>
                  </c:pt>
                  <c:pt idx="27">
                    <c:v>Haveri (Röd checklista)</c:v>
                  </c:pt>
                  <c:pt idx="28">
                    <c:v>NIL ARR</c:v>
                  </c:pt>
                  <c:pt idx="29">
                    <c:v>Nödsändare</c:v>
                  </c:pt>
                  <c:pt idx="30">
                    <c:v>Observation av nödställd (sett/hört)</c:v>
                  </c:pt>
                  <c:pt idx="31">
                    <c:v>Saknat luftfartyg</c:v>
                  </c:pt>
                  <c:pt idx="32">
                    <c:v>Varningslarm (Grön checklista)</c:v>
                  </c:pt>
                </c:lvl>
                <c:lvl>
                  <c:pt idx="0">
                    <c:v>Sjöräddning</c:v>
                  </c:pt>
                  <c:pt idx="23">
                    <c:v>Flygräddning</c:v>
                  </c:pt>
                </c:lvl>
              </c:multiLvlStrCache>
            </c:multiLvlStrRef>
          </c:cat>
          <c:val>
            <c:numRef>
              <c:f>Trend!$Z$126:$Z$161</c:f>
              <c:numCache>
                <c:formatCode>General</c:formatCode>
                <c:ptCount val="33"/>
                <c:pt idx="0">
                  <c:v>1</c:v>
                </c:pt>
                <c:pt idx="3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2</c:v>
                </c:pt>
                <c:pt idx="8">
                  <c:v>4</c:v>
                </c:pt>
                <c:pt idx="9">
                  <c:v>1</c:v>
                </c:pt>
                <c:pt idx="10">
                  <c:v>1</c:v>
                </c:pt>
                <c:pt idx="12">
                  <c:v>3</c:v>
                </c:pt>
                <c:pt idx="14">
                  <c:v>2</c:v>
                </c:pt>
                <c:pt idx="15">
                  <c:v>5</c:v>
                </c:pt>
                <c:pt idx="16">
                  <c:v>1</c:v>
                </c:pt>
                <c:pt idx="17">
                  <c:v>4</c:v>
                </c:pt>
                <c:pt idx="19">
                  <c:v>10</c:v>
                </c:pt>
                <c:pt idx="22">
                  <c:v>1</c:v>
                </c:pt>
                <c:pt idx="23">
                  <c:v>1</c:v>
                </c:pt>
                <c:pt idx="24">
                  <c:v>1</c:v>
                </c:pt>
                <c:pt idx="28">
                  <c:v>19</c:v>
                </c:pt>
                <c:pt idx="29">
                  <c:v>4</c:v>
                </c:pt>
                <c:pt idx="30">
                  <c:v>3</c:v>
                </c:pt>
                <c:pt idx="31">
                  <c:v>1</c:v>
                </c:pt>
                <c:pt idx="32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E9-4C6B-860C-315FF88008B9}"/>
            </c:ext>
          </c:extLst>
        </c:ser>
        <c:ser>
          <c:idx val="2"/>
          <c:order val="2"/>
          <c:tx>
            <c:strRef>
              <c:f>Trend!$AA$124:$AA$125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Trend!$X$126:$X$161</c:f>
              <c:multiLvlStrCache>
                <c:ptCount val="33"/>
                <c:lvl>
                  <c:pt idx="0">
                    <c:v>Annan orsak</c:v>
                  </c:pt>
                  <c:pt idx="1">
                    <c:v>Brand</c:v>
                  </c:pt>
                  <c:pt idx="2">
                    <c:v>Bränslebrist</c:v>
                  </c:pt>
                  <c:pt idx="3">
                    <c:v>Desorienterad</c:v>
                  </c:pt>
                  <c:pt idx="4">
                    <c:v>Diverse i propellern</c:v>
                  </c:pt>
                  <c:pt idx="5">
                    <c:v>Drunkningstillbud</c:v>
                  </c:pt>
                  <c:pt idx="6">
                    <c:v>Grundstötning</c:v>
                  </c:pt>
                  <c:pt idx="7">
                    <c:v>Hårt väder/Utsatt läge</c:v>
                  </c:pt>
                  <c:pt idx="8">
                    <c:v>Isolycka</c:v>
                  </c:pt>
                  <c:pt idx="9">
                    <c:v>Kantring/Slagsida</c:v>
                  </c:pt>
                  <c:pt idx="10">
                    <c:v>Kollision</c:v>
                  </c:pt>
                  <c:pt idx="11">
                    <c:v>Man överbord</c:v>
                  </c:pt>
                  <c:pt idx="12">
                    <c:v>Maskin/propellerhaveri</c:v>
                  </c:pt>
                  <c:pt idx="13">
                    <c:v>Nödsändare</c:v>
                  </c:pt>
                  <c:pt idx="14">
                    <c:v>Objekt saknas</c:v>
                  </c:pt>
                  <c:pt idx="15">
                    <c:v>Obs drivande båt/föremål</c:v>
                  </c:pt>
                  <c:pt idx="16">
                    <c:v>Obs raketer/ljussken</c:v>
                  </c:pt>
                  <c:pt idx="17">
                    <c:v>Observation av nödställd (sett/hört)</c:v>
                  </c:pt>
                  <c:pt idx="18">
                    <c:v>Roderhaveri</c:v>
                  </c:pt>
                  <c:pt idx="19">
                    <c:v>Sjuktransport från fartyg</c:v>
                  </c:pt>
                  <c:pt idx="20">
                    <c:v>Sjunkande</c:v>
                  </c:pt>
                  <c:pt idx="21">
                    <c:v>Suicid</c:v>
                  </c:pt>
                  <c:pt idx="22">
                    <c:v>Vatteninträngning</c:v>
                  </c:pt>
                  <c:pt idx="23">
                    <c:v>Annan orsak</c:v>
                  </c:pt>
                  <c:pt idx="24">
                    <c:v>Deklarerat nödläge</c:v>
                  </c:pt>
                  <c:pt idx="25">
                    <c:v>Desorienterad</c:v>
                  </c:pt>
                  <c:pt idx="26">
                    <c:v>Förmodat haveri eller haveri med okänd haveriplats</c:v>
                  </c:pt>
                  <c:pt idx="27">
                    <c:v>Haveri (Röd checklista)</c:v>
                  </c:pt>
                  <c:pt idx="28">
                    <c:v>NIL ARR</c:v>
                  </c:pt>
                  <c:pt idx="29">
                    <c:v>Nödsändare</c:v>
                  </c:pt>
                  <c:pt idx="30">
                    <c:v>Observation av nödställd (sett/hört)</c:v>
                  </c:pt>
                  <c:pt idx="31">
                    <c:v>Saknat luftfartyg</c:v>
                  </c:pt>
                  <c:pt idx="32">
                    <c:v>Varningslarm (Grön checklista)</c:v>
                  </c:pt>
                </c:lvl>
                <c:lvl>
                  <c:pt idx="0">
                    <c:v>Sjöräddning</c:v>
                  </c:pt>
                  <c:pt idx="23">
                    <c:v>Flygräddning</c:v>
                  </c:pt>
                </c:lvl>
              </c:multiLvlStrCache>
            </c:multiLvlStrRef>
          </c:cat>
          <c:val>
            <c:numRef>
              <c:f>Trend!$AA$126:$AA$161</c:f>
              <c:numCache>
                <c:formatCode>General</c:formatCode>
                <c:ptCount val="33"/>
                <c:pt idx="0">
                  <c:v>5</c:v>
                </c:pt>
                <c:pt idx="2">
                  <c:v>1</c:v>
                </c:pt>
                <c:pt idx="4">
                  <c:v>1</c:v>
                </c:pt>
                <c:pt idx="5">
                  <c:v>6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11">
                  <c:v>2</c:v>
                </c:pt>
                <c:pt idx="12">
                  <c:v>5</c:v>
                </c:pt>
                <c:pt idx="14">
                  <c:v>2</c:v>
                </c:pt>
                <c:pt idx="15">
                  <c:v>3</c:v>
                </c:pt>
                <c:pt idx="16">
                  <c:v>1</c:v>
                </c:pt>
                <c:pt idx="17">
                  <c:v>2</c:v>
                </c:pt>
                <c:pt idx="18">
                  <c:v>1</c:v>
                </c:pt>
                <c:pt idx="19">
                  <c:v>8</c:v>
                </c:pt>
                <c:pt idx="20">
                  <c:v>1</c:v>
                </c:pt>
                <c:pt idx="21">
                  <c:v>2</c:v>
                </c:pt>
                <c:pt idx="22">
                  <c:v>1</c:v>
                </c:pt>
                <c:pt idx="23">
                  <c:v>1</c:v>
                </c:pt>
                <c:pt idx="26">
                  <c:v>1</c:v>
                </c:pt>
                <c:pt idx="27">
                  <c:v>1</c:v>
                </c:pt>
                <c:pt idx="28">
                  <c:v>17</c:v>
                </c:pt>
                <c:pt idx="29">
                  <c:v>4</c:v>
                </c:pt>
                <c:pt idx="3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E9-4C6B-860C-315FF88008B9}"/>
            </c:ext>
          </c:extLst>
        </c:ser>
        <c:ser>
          <c:idx val="3"/>
          <c:order val="3"/>
          <c:tx>
            <c:strRef>
              <c:f>Trend!$AB$124:$AB$125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Trend!$X$126:$X$161</c:f>
              <c:multiLvlStrCache>
                <c:ptCount val="33"/>
                <c:lvl>
                  <c:pt idx="0">
                    <c:v>Annan orsak</c:v>
                  </c:pt>
                  <c:pt idx="1">
                    <c:v>Brand</c:v>
                  </c:pt>
                  <c:pt idx="2">
                    <c:v>Bränslebrist</c:v>
                  </c:pt>
                  <c:pt idx="3">
                    <c:v>Desorienterad</c:v>
                  </c:pt>
                  <c:pt idx="4">
                    <c:v>Diverse i propellern</c:v>
                  </c:pt>
                  <c:pt idx="5">
                    <c:v>Drunkningstillbud</c:v>
                  </c:pt>
                  <c:pt idx="6">
                    <c:v>Grundstötning</c:v>
                  </c:pt>
                  <c:pt idx="7">
                    <c:v>Hårt väder/Utsatt läge</c:v>
                  </c:pt>
                  <c:pt idx="8">
                    <c:v>Isolycka</c:v>
                  </c:pt>
                  <c:pt idx="9">
                    <c:v>Kantring/Slagsida</c:v>
                  </c:pt>
                  <c:pt idx="10">
                    <c:v>Kollision</c:v>
                  </c:pt>
                  <c:pt idx="11">
                    <c:v>Man överbord</c:v>
                  </c:pt>
                  <c:pt idx="12">
                    <c:v>Maskin/propellerhaveri</c:v>
                  </c:pt>
                  <c:pt idx="13">
                    <c:v>Nödsändare</c:v>
                  </c:pt>
                  <c:pt idx="14">
                    <c:v>Objekt saknas</c:v>
                  </c:pt>
                  <c:pt idx="15">
                    <c:v>Obs drivande båt/föremål</c:v>
                  </c:pt>
                  <c:pt idx="16">
                    <c:v>Obs raketer/ljussken</c:v>
                  </c:pt>
                  <c:pt idx="17">
                    <c:v>Observation av nödställd (sett/hört)</c:v>
                  </c:pt>
                  <c:pt idx="18">
                    <c:v>Roderhaveri</c:v>
                  </c:pt>
                  <c:pt idx="19">
                    <c:v>Sjuktransport från fartyg</c:v>
                  </c:pt>
                  <c:pt idx="20">
                    <c:v>Sjunkande</c:v>
                  </c:pt>
                  <c:pt idx="21">
                    <c:v>Suicid</c:v>
                  </c:pt>
                  <c:pt idx="22">
                    <c:v>Vatteninträngning</c:v>
                  </c:pt>
                  <c:pt idx="23">
                    <c:v>Annan orsak</c:v>
                  </c:pt>
                  <c:pt idx="24">
                    <c:v>Deklarerat nödläge</c:v>
                  </c:pt>
                  <c:pt idx="25">
                    <c:v>Desorienterad</c:v>
                  </c:pt>
                  <c:pt idx="26">
                    <c:v>Förmodat haveri eller haveri med okänd haveriplats</c:v>
                  </c:pt>
                  <c:pt idx="27">
                    <c:v>Haveri (Röd checklista)</c:v>
                  </c:pt>
                  <c:pt idx="28">
                    <c:v>NIL ARR</c:v>
                  </c:pt>
                  <c:pt idx="29">
                    <c:v>Nödsändare</c:v>
                  </c:pt>
                  <c:pt idx="30">
                    <c:v>Observation av nödställd (sett/hört)</c:v>
                  </c:pt>
                  <c:pt idx="31">
                    <c:v>Saknat luftfartyg</c:v>
                  </c:pt>
                  <c:pt idx="32">
                    <c:v>Varningslarm (Grön checklista)</c:v>
                  </c:pt>
                </c:lvl>
                <c:lvl>
                  <c:pt idx="0">
                    <c:v>Sjöräddning</c:v>
                  </c:pt>
                  <c:pt idx="23">
                    <c:v>Flygräddning</c:v>
                  </c:pt>
                </c:lvl>
              </c:multiLvlStrCache>
            </c:multiLvlStrRef>
          </c:cat>
          <c:val>
            <c:numRef>
              <c:f>Trend!$AB$126:$AB$161</c:f>
              <c:numCache>
                <c:formatCode>General</c:formatCode>
                <c:ptCount val="33"/>
                <c:pt idx="0">
                  <c:v>1</c:v>
                </c:pt>
                <c:pt idx="5">
                  <c:v>2</c:v>
                </c:pt>
                <c:pt idx="7">
                  <c:v>1</c:v>
                </c:pt>
                <c:pt idx="8">
                  <c:v>11</c:v>
                </c:pt>
                <c:pt idx="12">
                  <c:v>1</c:v>
                </c:pt>
                <c:pt idx="14">
                  <c:v>1</c:v>
                </c:pt>
                <c:pt idx="15">
                  <c:v>2</c:v>
                </c:pt>
                <c:pt idx="17">
                  <c:v>3</c:v>
                </c:pt>
                <c:pt idx="19">
                  <c:v>5</c:v>
                </c:pt>
                <c:pt idx="21">
                  <c:v>6</c:v>
                </c:pt>
                <c:pt idx="23">
                  <c:v>1</c:v>
                </c:pt>
                <c:pt idx="24">
                  <c:v>1</c:v>
                </c:pt>
                <c:pt idx="26">
                  <c:v>1</c:v>
                </c:pt>
                <c:pt idx="28">
                  <c:v>7</c:v>
                </c:pt>
                <c:pt idx="29">
                  <c:v>7</c:v>
                </c:pt>
                <c:pt idx="3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B9A-42FC-BAE7-D653891B2670}"/>
            </c:ext>
          </c:extLst>
        </c:ser>
        <c:ser>
          <c:idx val="4"/>
          <c:order val="4"/>
          <c:tx>
            <c:strRef>
              <c:f>Trend!$AC$124:$AC$125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Trend!$X$126:$X$161</c:f>
              <c:multiLvlStrCache>
                <c:ptCount val="33"/>
                <c:lvl>
                  <c:pt idx="0">
                    <c:v>Annan orsak</c:v>
                  </c:pt>
                  <c:pt idx="1">
                    <c:v>Brand</c:v>
                  </c:pt>
                  <c:pt idx="2">
                    <c:v>Bränslebrist</c:v>
                  </c:pt>
                  <c:pt idx="3">
                    <c:v>Desorienterad</c:v>
                  </c:pt>
                  <c:pt idx="4">
                    <c:v>Diverse i propellern</c:v>
                  </c:pt>
                  <c:pt idx="5">
                    <c:v>Drunkningstillbud</c:v>
                  </c:pt>
                  <c:pt idx="6">
                    <c:v>Grundstötning</c:v>
                  </c:pt>
                  <c:pt idx="7">
                    <c:v>Hårt väder/Utsatt läge</c:v>
                  </c:pt>
                  <c:pt idx="8">
                    <c:v>Isolycka</c:v>
                  </c:pt>
                  <c:pt idx="9">
                    <c:v>Kantring/Slagsida</c:v>
                  </c:pt>
                  <c:pt idx="10">
                    <c:v>Kollision</c:v>
                  </c:pt>
                  <c:pt idx="11">
                    <c:v>Man överbord</c:v>
                  </c:pt>
                  <c:pt idx="12">
                    <c:v>Maskin/propellerhaveri</c:v>
                  </c:pt>
                  <c:pt idx="13">
                    <c:v>Nödsändare</c:v>
                  </c:pt>
                  <c:pt idx="14">
                    <c:v>Objekt saknas</c:v>
                  </c:pt>
                  <c:pt idx="15">
                    <c:v>Obs drivande båt/föremål</c:v>
                  </c:pt>
                  <c:pt idx="16">
                    <c:v>Obs raketer/ljussken</c:v>
                  </c:pt>
                  <c:pt idx="17">
                    <c:v>Observation av nödställd (sett/hört)</c:v>
                  </c:pt>
                  <c:pt idx="18">
                    <c:v>Roderhaveri</c:v>
                  </c:pt>
                  <c:pt idx="19">
                    <c:v>Sjuktransport från fartyg</c:v>
                  </c:pt>
                  <c:pt idx="20">
                    <c:v>Sjunkande</c:v>
                  </c:pt>
                  <c:pt idx="21">
                    <c:v>Suicid</c:v>
                  </c:pt>
                  <c:pt idx="22">
                    <c:v>Vatteninträngning</c:v>
                  </c:pt>
                  <c:pt idx="23">
                    <c:v>Annan orsak</c:v>
                  </c:pt>
                  <c:pt idx="24">
                    <c:v>Deklarerat nödläge</c:v>
                  </c:pt>
                  <c:pt idx="25">
                    <c:v>Desorienterad</c:v>
                  </c:pt>
                  <c:pt idx="26">
                    <c:v>Förmodat haveri eller haveri med okänd haveriplats</c:v>
                  </c:pt>
                  <c:pt idx="27">
                    <c:v>Haveri (Röd checklista)</c:v>
                  </c:pt>
                  <c:pt idx="28">
                    <c:v>NIL ARR</c:v>
                  </c:pt>
                  <c:pt idx="29">
                    <c:v>Nödsändare</c:v>
                  </c:pt>
                  <c:pt idx="30">
                    <c:v>Observation av nödställd (sett/hört)</c:v>
                  </c:pt>
                  <c:pt idx="31">
                    <c:v>Saknat luftfartyg</c:v>
                  </c:pt>
                  <c:pt idx="32">
                    <c:v>Varningslarm (Grön checklista)</c:v>
                  </c:pt>
                </c:lvl>
                <c:lvl>
                  <c:pt idx="0">
                    <c:v>Sjöräddning</c:v>
                  </c:pt>
                  <c:pt idx="23">
                    <c:v>Flygräddning</c:v>
                  </c:pt>
                </c:lvl>
              </c:multiLvlStrCache>
            </c:multiLvlStrRef>
          </c:cat>
          <c:val>
            <c:numRef>
              <c:f>Trend!$AC$126:$AC$161</c:f>
              <c:numCache>
                <c:formatCode>General</c:formatCode>
                <c:ptCount val="33"/>
                <c:pt idx="6">
                  <c:v>1</c:v>
                </c:pt>
                <c:pt idx="7">
                  <c:v>4</c:v>
                </c:pt>
                <c:pt idx="8">
                  <c:v>1</c:v>
                </c:pt>
                <c:pt idx="12">
                  <c:v>1</c:v>
                </c:pt>
                <c:pt idx="13">
                  <c:v>2</c:v>
                </c:pt>
                <c:pt idx="14">
                  <c:v>3</c:v>
                </c:pt>
                <c:pt idx="15">
                  <c:v>2</c:v>
                </c:pt>
                <c:pt idx="16">
                  <c:v>4</c:v>
                </c:pt>
                <c:pt idx="17">
                  <c:v>1</c:v>
                </c:pt>
                <c:pt idx="18">
                  <c:v>1</c:v>
                </c:pt>
                <c:pt idx="19">
                  <c:v>8</c:v>
                </c:pt>
                <c:pt idx="21">
                  <c:v>1</c:v>
                </c:pt>
                <c:pt idx="22">
                  <c:v>1</c:v>
                </c:pt>
                <c:pt idx="24">
                  <c:v>1</c:v>
                </c:pt>
                <c:pt idx="25">
                  <c:v>1</c:v>
                </c:pt>
                <c:pt idx="28">
                  <c:v>13</c:v>
                </c:pt>
                <c:pt idx="29">
                  <c:v>7</c:v>
                </c:pt>
                <c:pt idx="30">
                  <c:v>3</c:v>
                </c:pt>
                <c:pt idx="32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B9A-42FC-BAE7-D653891B2670}"/>
            </c:ext>
          </c:extLst>
        </c:ser>
        <c:ser>
          <c:idx val="5"/>
          <c:order val="5"/>
          <c:tx>
            <c:strRef>
              <c:f>Trend!$AD$124:$AD$125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Trend!$X$126:$X$161</c:f>
              <c:multiLvlStrCache>
                <c:ptCount val="33"/>
                <c:lvl>
                  <c:pt idx="0">
                    <c:v>Annan orsak</c:v>
                  </c:pt>
                  <c:pt idx="1">
                    <c:v>Brand</c:v>
                  </c:pt>
                  <c:pt idx="2">
                    <c:v>Bränslebrist</c:v>
                  </c:pt>
                  <c:pt idx="3">
                    <c:v>Desorienterad</c:v>
                  </c:pt>
                  <c:pt idx="4">
                    <c:v>Diverse i propellern</c:v>
                  </c:pt>
                  <c:pt idx="5">
                    <c:v>Drunkningstillbud</c:v>
                  </c:pt>
                  <c:pt idx="6">
                    <c:v>Grundstötning</c:v>
                  </c:pt>
                  <c:pt idx="7">
                    <c:v>Hårt väder/Utsatt läge</c:v>
                  </c:pt>
                  <c:pt idx="8">
                    <c:v>Isolycka</c:v>
                  </c:pt>
                  <c:pt idx="9">
                    <c:v>Kantring/Slagsida</c:v>
                  </c:pt>
                  <c:pt idx="10">
                    <c:v>Kollision</c:v>
                  </c:pt>
                  <c:pt idx="11">
                    <c:v>Man överbord</c:v>
                  </c:pt>
                  <c:pt idx="12">
                    <c:v>Maskin/propellerhaveri</c:v>
                  </c:pt>
                  <c:pt idx="13">
                    <c:v>Nödsändare</c:v>
                  </c:pt>
                  <c:pt idx="14">
                    <c:v>Objekt saknas</c:v>
                  </c:pt>
                  <c:pt idx="15">
                    <c:v>Obs drivande båt/föremål</c:v>
                  </c:pt>
                  <c:pt idx="16">
                    <c:v>Obs raketer/ljussken</c:v>
                  </c:pt>
                  <c:pt idx="17">
                    <c:v>Observation av nödställd (sett/hört)</c:v>
                  </c:pt>
                  <c:pt idx="18">
                    <c:v>Roderhaveri</c:v>
                  </c:pt>
                  <c:pt idx="19">
                    <c:v>Sjuktransport från fartyg</c:v>
                  </c:pt>
                  <c:pt idx="20">
                    <c:v>Sjunkande</c:v>
                  </c:pt>
                  <c:pt idx="21">
                    <c:v>Suicid</c:v>
                  </c:pt>
                  <c:pt idx="22">
                    <c:v>Vatteninträngning</c:v>
                  </c:pt>
                  <c:pt idx="23">
                    <c:v>Annan orsak</c:v>
                  </c:pt>
                  <c:pt idx="24">
                    <c:v>Deklarerat nödläge</c:v>
                  </c:pt>
                  <c:pt idx="25">
                    <c:v>Desorienterad</c:v>
                  </c:pt>
                  <c:pt idx="26">
                    <c:v>Förmodat haveri eller haveri med okänd haveriplats</c:v>
                  </c:pt>
                  <c:pt idx="27">
                    <c:v>Haveri (Röd checklista)</c:v>
                  </c:pt>
                  <c:pt idx="28">
                    <c:v>NIL ARR</c:v>
                  </c:pt>
                  <c:pt idx="29">
                    <c:v>Nödsändare</c:v>
                  </c:pt>
                  <c:pt idx="30">
                    <c:v>Observation av nödställd (sett/hört)</c:v>
                  </c:pt>
                  <c:pt idx="31">
                    <c:v>Saknat luftfartyg</c:v>
                  </c:pt>
                  <c:pt idx="32">
                    <c:v>Varningslarm (Grön checklista)</c:v>
                  </c:pt>
                </c:lvl>
                <c:lvl>
                  <c:pt idx="0">
                    <c:v>Sjöräddning</c:v>
                  </c:pt>
                  <c:pt idx="23">
                    <c:v>Flygräddning</c:v>
                  </c:pt>
                </c:lvl>
              </c:multiLvlStrCache>
            </c:multiLvlStrRef>
          </c:cat>
          <c:val>
            <c:numRef>
              <c:f>Trend!$AD$126:$AD$161</c:f>
              <c:numCache>
                <c:formatCode>General</c:formatCode>
                <c:ptCount val="33"/>
                <c:pt idx="1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4</c:v>
                </c:pt>
                <c:pt idx="12">
                  <c:v>3</c:v>
                </c:pt>
                <c:pt idx="15">
                  <c:v>3</c:v>
                </c:pt>
                <c:pt idx="16">
                  <c:v>3</c:v>
                </c:pt>
                <c:pt idx="17">
                  <c:v>1</c:v>
                </c:pt>
                <c:pt idx="19">
                  <c:v>2</c:v>
                </c:pt>
                <c:pt idx="21">
                  <c:v>2</c:v>
                </c:pt>
                <c:pt idx="22">
                  <c:v>2</c:v>
                </c:pt>
                <c:pt idx="23">
                  <c:v>1</c:v>
                </c:pt>
                <c:pt idx="24">
                  <c:v>2</c:v>
                </c:pt>
                <c:pt idx="26">
                  <c:v>1</c:v>
                </c:pt>
                <c:pt idx="28">
                  <c:v>10</c:v>
                </c:pt>
                <c:pt idx="31">
                  <c:v>1</c:v>
                </c:pt>
                <c:pt idx="3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2E6-43D2-A8BB-CDF75D4C580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437072680"/>
        <c:axId val="437073336"/>
      </c:barChart>
      <c:catAx>
        <c:axId val="437072680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7073336"/>
        <c:crosses val="autoZero"/>
        <c:auto val="1"/>
        <c:lblAlgn val="ctr"/>
        <c:lblOffset val="100"/>
        <c:noMultiLvlLbl val="0"/>
      </c:catAx>
      <c:valAx>
        <c:axId val="437073336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4370726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91476004197864469"/>
          <c:y val="0.41024876057159526"/>
          <c:w val="6.0293721743831401E-2"/>
          <c:h val="0.227817147856517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700"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[Månad.xlsx]Trend!Pivottabell2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/>
              <a:t>Antal Sjöräddningsfall per Område och År för aktuell Månad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Trend!$Y$207:$Y$208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Trend!$X$209:$X$228</c:f>
              <c:strCache>
                <c:ptCount val="19"/>
                <c:pt idx="0">
                  <c:v>AB Stockholms län</c:v>
                </c:pt>
                <c:pt idx="1">
                  <c:v>C Uppsala län</c:v>
                </c:pt>
                <c:pt idx="2">
                  <c:v>D Södermanlands län</c:v>
                </c:pt>
                <c:pt idx="3">
                  <c:v>E Östergötlands län</c:v>
                </c:pt>
                <c:pt idx="4">
                  <c:v>H Kalmar län</c:v>
                </c:pt>
                <c:pt idx="5">
                  <c:v>I Gotlands län</c:v>
                </c:pt>
                <c:pt idx="6">
                  <c:v>K Blekinge län</c:v>
                </c:pt>
                <c:pt idx="7">
                  <c:v>M Skåne län</c:v>
                </c:pt>
                <c:pt idx="8">
                  <c:v>N Hallands län</c:v>
                </c:pt>
                <c:pt idx="9">
                  <c:v>O Västra Götalands län</c:v>
                </c:pt>
                <c:pt idx="10">
                  <c:v>X Gävleborgs län</c:v>
                </c:pt>
                <c:pt idx="11">
                  <c:v>Y Västernorrlands län</c:v>
                </c:pt>
                <c:pt idx="12">
                  <c:v>AC Västerbottens län</c:v>
                </c:pt>
                <c:pt idx="13">
                  <c:v>BD Norrbottens län</c:v>
                </c:pt>
                <c:pt idx="14">
                  <c:v>Vänern</c:v>
                </c:pt>
                <c:pt idx="15">
                  <c:v>Vättern</c:v>
                </c:pt>
                <c:pt idx="16">
                  <c:v>Mälaren</c:v>
                </c:pt>
                <c:pt idx="17">
                  <c:v>Grannländer</c:v>
                </c:pt>
                <c:pt idx="18">
                  <c:v>Okänd</c:v>
                </c:pt>
              </c:strCache>
            </c:strRef>
          </c:cat>
          <c:val>
            <c:numRef>
              <c:f>Trend!$Y$209:$Y$228</c:f>
              <c:numCache>
                <c:formatCode>General</c:formatCode>
                <c:ptCount val="19"/>
                <c:pt idx="0">
                  <c:v>7</c:v>
                </c:pt>
                <c:pt idx="2">
                  <c:v>1</c:v>
                </c:pt>
                <c:pt idx="6">
                  <c:v>4</c:v>
                </c:pt>
                <c:pt idx="7">
                  <c:v>1</c:v>
                </c:pt>
                <c:pt idx="9">
                  <c:v>9</c:v>
                </c:pt>
                <c:pt idx="10">
                  <c:v>1</c:v>
                </c:pt>
                <c:pt idx="11">
                  <c:v>1</c:v>
                </c:pt>
                <c:pt idx="13">
                  <c:v>1</c:v>
                </c:pt>
                <c:pt idx="14">
                  <c:v>3</c:v>
                </c:pt>
                <c:pt idx="15">
                  <c:v>2</c:v>
                </c:pt>
                <c:pt idx="16">
                  <c:v>5</c:v>
                </c:pt>
                <c:pt idx="18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9AD-422A-8556-838C191336DA}"/>
            </c:ext>
          </c:extLst>
        </c:ser>
        <c:ser>
          <c:idx val="1"/>
          <c:order val="1"/>
          <c:tx>
            <c:strRef>
              <c:f>Trend!$Z$207:$Z$208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Trend!$X$209:$X$228</c:f>
              <c:strCache>
                <c:ptCount val="19"/>
                <c:pt idx="0">
                  <c:v>AB Stockholms län</c:v>
                </c:pt>
                <c:pt idx="1">
                  <c:v>C Uppsala län</c:v>
                </c:pt>
                <c:pt idx="2">
                  <c:v>D Södermanlands län</c:v>
                </c:pt>
                <c:pt idx="3">
                  <c:v>E Östergötlands län</c:v>
                </c:pt>
                <c:pt idx="4">
                  <c:v>H Kalmar län</c:v>
                </c:pt>
                <c:pt idx="5">
                  <c:v>I Gotlands län</c:v>
                </c:pt>
                <c:pt idx="6">
                  <c:v>K Blekinge län</c:v>
                </c:pt>
                <c:pt idx="7">
                  <c:v>M Skåne län</c:v>
                </c:pt>
                <c:pt idx="8">
                  <c:v>N Hallands län</c:v>
                </c:pt>
                <c:pt idx="9">
                  <c:v>O Västra Götalands län</c:v>
                </c:pt>
                <c:pt idx="10">
                  <c:v>X Gävleborgs län</c:v>
                </c:pt>
                <c:pt idx="11">
                  <c:v>Y Västernorrlands län</c:v>
                </c:pt>
                <c:pt idx="12">
                  <c:v>AC Västerbottens län</c:v>
                </c:pt>
                <c:pt idx="13">
                  <c:v>BD Norrbottens län</c:v>
                </c:pt>
                <c:pt idx="14">
                  <c:v>Vänern</c:v>
                </c:pt>
                <c:pt idx="15">
                  <c:v>Vättern</c:v>
                </c:pt>
                <c:pt idx="16">
                  <c:v>Mälaren</c:v>
                </c:pt>
                <c:pt idx="17">
                  <c:v>Grannländer</c:v>
                </c:pt>
                <c:pt idx="18">
                  <c:v>Okänd</c:v>
                </c:pt>
              </c:strCache>
            </c:strRef>
          </c:cat>
          <c:val>
            <c:numRef>
              <c:f>Trend!$Z$209:$Z$228</c:f>
              <c:numCache>
                <c:formatCode>General</c:formatCode>
                <c:ptCount val="19"/>
                <c:pt idx="0">
                  <c:v>6</c:v>
                </c:pt>
                <c:pt idx="2">
                  <c:v>1</c:v>
                </c:pt>
                <c:pt idx="4">
                  <c:v>1</c:v>
                </c:pt>
                <c:pt idx="5">
                  <c:v>2</c:v>
                </c:pt>
                <c:pt idx="6">
                  <c:v>1</c:v>
                </c:pt>
                <c:pt idx="7">
                  <c:v>5</c:v>
                </c:pt>
                <c:pt idx="8">
                  <c:v>2</c:v>
                </c:pt>
                <c:pt idx="9">
                  <c:v>5</c:v>
                </c:pt>
                <c:pt idx="14">
                  <c:v>2</c:v>
                </c:pt>
                <c:pt idx="16">
                  <c:v>5</c:v>
                </c:pt>
                <c:pt idx="17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9AD-422A-8556-838C191336DA}"/>
            </c:ext>
          </c:extLst>
        </c:ser>
        <c:ser>
          <c:idx val="2"/>
          <c:order val="2"/>
          <c:tx>
            <c:strRef>
              <c:f>Trend!$AA$207:$AA$208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Trend!$X$209:$X$228</c:f>
              <c:strCache>
                <c:ptCount val="19"/>
                <c:pt idx="0">
                  <c:v>AB Stockholms län</c:v>
                </c:pt>
                <c:pt idx="1">
                  <c:v>C Uppsala län</c:v>
                </c:pt>
                <c:pt idx="2">
                  <c:v>D Södermanlands län</c:v>
                </c:pt>
                <c:pt idx="3">
                  <c:v>E Östergötlands län</c:v>
                </c:pt>
                <c:pt idx="4">
                  <c:v>H Kalmar län</c:v>
                </c:pt>
                <c:pt idx="5">
                  <c:v>I Gotlands län</c:v>
                </c:pt>
                <c:pt idx="6">
                  <c:v>K Blekinge län</c:v>
                </c:pt>
                <c:pt idx="7">
                  <c:v>M Skåne län</c:v>
                </c:pt>
                <c:pt idx="8">
                  <c:v>N Hallands län</c:v>
                </c:pt>
                <c:pt idx="9">
                  <c:v>O Västra Götalands län</c:v>
                </c:pt>
                <c:pt idx="10">
                  <c:v>X Gävleborgs län</c:v>
                </c:pt>
                <c:pt idx="11">
                  <c:v>Y Västernorrlands län</c:v>
                </c:pt>
                <c:pt idx="12">
                  <c:v>AC Västerbottens län</c:v>
                </c:pt>
                <c:pt idx="13">
                  <c:v>BD Norrbottens län</c:v>
                </c:pt>
                <c:pt idx="14">
                  <c:v>Vänern</c:v>
                </c:pt>
                <c:pt idx="15">
                  <c:v>Vättern</c:v>
                </c:pt>
                <c:pt idx="16">
                  <c:v>Mälaren</c:v>
                </c:pt>
                <c:pt idx="17">
                  <c:v>Grannländer</c:v>
                </c:pt>
                <c:pt idx="18">
                  <c:v>Okänd</c:v>
                </c:pt>
              </c:strCache>
            </c:strRef>
          </c:cat>
          <c:val>
            <c:numRef>
              <c:f>Trend!$AA$209:$AA$228</c:f>
              <c:numCache>
                <c:formatCode>General</c:formatCode>
                <c:ptCount val="19"/>
                <c:pt idx="0">
                  <c:v>8</c:v>
                </c:pt>
                <c:pt idx="2">
                  <c:v>1</c:v>
                </c:pt>
                <c:pt idx="3">
                  <c:v>2</c:v>
                </c:pt>
                <c:pt idx="4">
                  <c:v>4</c:v>
                </c:pt>
                <c:pt idx="5">
                  <c:v>1</c:v>
                </c:pt>
                <c:pt idx="7">
                  <c:v>6</c:v>
                </c:pt>
                <c:pt idx="8">
                  <c:v>1</c:v>
                </c:pt>
                <c:pt idx="9">
                  <c:v>6</c:v>
                </c:pt>
                <c:pt idx="11">
                  <c:v>2</c:v>
                </c:pt>
                <c:pt idx="14">
                  <c:v>2</c:v>
                </c:pt>
                <c:pt idx="16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9AD-422A-8556-838C191336DA}"/>
            </c:ext>
          </c:extLst>
        </c:ser>
        <c:ser>
          <c:idx val="3"/>
          <c:order val="3"/>
          <c:tx>
            <c:strRef>
              <c:f>Trend!$AB$207:$AB$208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Trend!$X$209:$X$228</c:f>
              <c:strCache>
                <c:ptCount val="19"/>
                <c:pt idx="0">
                  <c:v>AB Stockholms län</c:v>
                </c:pt>
                <c:pt idx="1">
                  <c:v>C Uppsala län</c:v>
                </c:pt>
                <c:pt idx="2">
                  <c:v>D Södermanlands län</c:v>
                </c:pt>
                <c:pt idx="3">
                  <c:v>E Östergötlands län</c:v>
                </c:pt>
                <c:pt idx="4">
                  <c:v>H Kalmar län</c:v>
                </c:pt>
                <c:pt idx="5">
                  <c:v>I Gotlands län</c:v>
                </c:pt>
                <c:pt idx="6">
                  <c:v>K Blekinge län</c:v>
                </c:pt>
                <c:pt idx="7">
                  <c:v>M Skåne län</c:v>
                </c:pt>
                <c:pt idx="8">
                  <c:v>N Hallands län</c:v>
                </c:pt>
                <c:pt idx="9">
                  <c:v>O Västra Götalands län</c:v>
                </c:pt>
                <c:pt idx="10">
                  <c:v>X Gävleborgs län</c:v>
                </c:pt>
                <c:pt idx="11">
                  <c:v>Y Västernorrlands län</c:v>
                </c:pt>
                <c:pt idx="12">
                  <c:v>AC Västerbottens län</c:v>
                </c:pt>
                <c:pt idx="13">
                  <c:v>BD Norrbottens län</c:v>
                </c:pt>
                <c:pt idx="14">
                  <c:v>Vänern</c:v>
                </c:pt>
                <c:pt idx="15">
                  <c:v>Vättern</c:v>
                </c:pt>
                <c:pt idx="16">
                  <c:v>Mälaren</c:v>
                </c:pt>
                <c:pt idx="17">
                  <c:v>Grannländer</c:v>
                </c:pt>
                <c:pt idx="18">
                  <c:v>Okänd</c:v>
                </c:pt>
              </c:strCache>
            </c:strRef>
          </c:cat>
          <c:val>
            <c:numRef>
              <c:f>Trend!$AB$209:$AB$228</c:f>
              <c:numCache>
                <c:formatCode>General</c:formatCode>
                <c:ptCount val="19"/>
                <c:pt idx="0">
                  <c:v>4</c:v>
                </c:pt>
                <c:pt idx="1">
                  <c:v>1</c:v>
                </c:pt>
                <c:pt idx="5">
                  <c:v>3</c:v>
                </c:pt>
                <c:pt idx="6">
                  <c:v>2</c:v>
                </c:pt>
                <c:pt idx="7">
                  <c:v>4</c:v>
                </c:pt>
                <c:pt idx="9">
                  <c:v>4</c:v>
                </c:pt>
                <c:pt idx="12">
                  <c:v>1</c:v>
                </c:pt>
                <c:pt idx="14">
                  <c:v>2</c:v>
                </c:pt>
                <c:pt idx="16">
                  <c:v>7</c:v>
                </c:pt>
                <c:pt idx="17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B1-4814-AEFC-8E5096DE6D0B}"/>
            </c:ext>
          </c:extLst>
        </c:ser>
        <c:ser>
          <c:idx val="4"/>
          <c:order val="4"/>
          <c:tx>
            <c:strRef>
              <c:f>Trend!$AC$207:$AC$208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Trend!$X$209:$X$228</c:f>
              <c:strCache>
                <c:ptCount val="19"/>
                <c:pt idx="0">
                  <c:v>AB Stockholms län</c:v>
                </c:pt>
                <c:pt idx="1">
                  <c:v>C Uppsala län</c:v>
                </c:pt>
                <c:pt idx="2">
                  <c:v>D Södermanlands län</c:v>
                </c:pt>
                <c:pt idx="3">
                  <c:v>E Östergötlands län</c:v>
                </c:pt>
                <c:pt idx="4">
                  <c:v>H Kalmar län</c:v>
                </c:pt>
                <c:pt idx="5">
                  <c:v>I Gotlands län</c:v>
                </c:pt>
                <c:pt idx="6">
                  <c:v>K Blekinge län</c:v>
                </c:pt>
                <c:pt idx="7">
                  <c:v>M Skåne län</c:v>
                </c:pt>
                <c:pt idx="8">
                  <c:v>N Hallands län</c:v>
                </c:pt>
                <c:pt idx="9">
                  <c:v>O Västra Götalands län</c:v>
                </c:pt>
                <c:pt idx="10">
                  <c:v>X Gävleborgs län</c:v>
                </c:pt>
                <c:pt idx="11">
                  <c:v>Y Västernorrlands län</c:v>
                </c:pt>
                <c:pt idx="12">
                  <c:v>AC Västerbottens län</c:v>
                </c:pt>
                <c:pt idx="13">
                  <c:v>BD Norrbottens län</c:v>
                </c:pt>
                <c:pt idx="14">
                  <c:v>Vänern</c:v>
                </c:pt>
                <c:pt idx="15">
                  <c:v>Vättern</c:v>
                </c:pt>
                <c:pt idx="16">
                  <c:v>Mälaren</c:v>
                </c:pt>
                <c:pt idx="17">
                  <c:v>Grannländer</c:v>
                </c:pt>
                <c:pt idx="18">
                  <c:v>Okänd</c:v>
                </c:pt>
              </c:strCache>
            </c:strRef>
          </c:cat>
          <c:val>
            <c:numRef>
              <c:f>Trend!$AC$209:$AC$228</c:f>
              <c:numCache>
                <c:formatCode>General</c:formatCode>
                <c:ptCount val="19"/>
                <c:pt idx="0">
                  <c:v>8</c:v>
                </c:pt>
                <c:pt idx="4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8</c:v>
                </c:pt>
                <c:pt idx="13">
                  <c:v>1</c:v>
                </c:pt>
                <c:pt idx="14">
                  <c:v>1</c:v>
                </c:pt>
                <c:pt idx="15">
                  <c:v>2</c:v>
                </c:pt>
                <c:pt idx="16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B1-4814-AEFC-8E5096DE6D0B}"/>
            </c:ext>
          </c:extLst>
        </c:ser>
        <c:ser>
          <c:idx val="5"/>
          <c:order val="5"/>
          <c:tx>
            <c:strRef>
              <c:f>Trend!$AD$207:$AD$208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Trend!$X$209:$X$228</c:f>
              <c:strCache>
                <c:ptCount val="19"/>
                <c:pt idx="0">
                  <c:v>AB Stockholms län</c:v>
                </c:pt>
                <c:pt idx="1">
                  <c:v>C Uppsala län</c:v>
                </c:pt>
                <c:pt idx="2">
                  <c:v>D Södermanlands län</c:v>
                </c:pt>
                <c:pt idx="3">
                  <c:v>E Östergötlands län</c:v>
                </c:pt>
                <c:pt idx="4">
                  <c:v>H Kalmar län</c:v>
                </c:pt>
                <c:pt idx="5">
                  <c:v>I Gotlands län</c:v>
                </c:pt>
                <c:pt idx="6">
                  <c:v>K Blekinge län</c:v>
                </c:pt>
                <c:pt idx="7">
                  <c:v>M Skåne län</c:v>
                </c:pt>
                <c:pt idx="8">
                  <c:v>N Hallands län</c:v>
                </c:pt>
                <c:pt idx="9">
                  <c:v>O Västra Götalands län</c:v>
                </c:pt>
                <c:pt idx="10">
                  <c:v>X Gävleborgs län</c:v>
                </c:pt>
                <c:pt idx="11">
                  <c:v>Y Västernorrlands län</c:v>
                </c:pt>
                <c:pt idx="12">
                  <c:v>AC Västerbottens län</c:v>
                </c:pt>
                <c:pt idx="13">
                  <c:v>BD Norrbottens län</c:v>
                </c:pt>
                <c:pt idx="14">
                  <c:v>Vänern</c:v>
                </c:pt>
                <c:pt idx="15">
                  <c:v>Vättern</c:v>
                </c:pt>
                <c:pt idx="16">
                  <c:v>Mälaren</c:v>
                </c:pt>
                <c:pt idx="17">
                  <c:v>Grannländer</c:v>
                </c:pt>
                <c:pt idx="18">
                  <c:v>Okänd</c:v>
                </c:pt>
              </c:strCache>
            </c:strRef>
          </c:cat>
          <c:val>
            <c:numRef>
              <c:f>Trend!$AD$209:$AD$228</c:f>
              <c:numCache>
                <c:formatCode>General</c:formatCode>
                <c:ptCount val="19"/>
                <c:pt idx="0">
                  <c:v>4</c:v>
                </c:pt>
                <c:pt idx="4">
                  <c:v>2</c:v>
                </c:pt>
                <c:pt idx="6">
                  <c:v>1</c:v>
                </c:pt>
                <c:pt idx="7">
                  <c:v>2</c:v>
                </c:pt>
                <c:pt idx="8">
                  <c:v>1</c:v>
                </c:pt>
                <c:pt idx="9">
                  <c:v>3</c:v>
                </c:pt>
                <c:pt idx="11">
                  <c:v>1</c:v>
                </c:pt>
                <c:pt idx="14">
                  <c:v>1</c:v>
                </c:pt>
                <c:pt idx="16">
                  <c:v>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F8-4E54-9EEC-CADC56EED7B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68385544"/>
        <c:axId val="768387184"/>
      </c:barChart>
      <c:catAx>
        <c:axId val="768385544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8387184"/>
        <c:crosses val="autoZero"/>
        <c:auto val="1"/>
        <c:lblAlgn val="ctr"/>
        <c:lblOffset val="100"/>
        <c:noMultiLvlLbl val="0"/>
      </c:catAx>
      <c:valAx>
        <c:axId val="768387184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83855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[Månad.xlsx]Trend!Pivottabell3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 algn="ctr" rtl="0"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 sz="1400"/>
              <a:t>Antal Flygräddningsfall per Län och År för aktuell Månad</a:t>
            </a:r>
          </a:p>
        </c:rich>
      </c:tx>
      <c:layout>
        <c:manualLayout>
          <c:xMode val="edge"/>
          <c:yMode val="edge"/>
          <c:x val="0.25821872265966755"/>
          <c:y val="3.7037037037037038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 rtl="0"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8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8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16523895450568679"/>
          <c:y val="4.8314814814814817E-2"/>
          <c:w val="0.73922134733158351"/>
          <c:h val="0.91216345873432492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Trend!$Y$246:$Y$247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Trend!$X$248:$X$268</c:f>
              <c:strCache>
                <c:ptCount val="20"/>
                <c:pt idx="0">
                  <c:v>-</c:v>
                </c:pt>
                <c:pt idx="1">
                  <c:v>Blekinge län</c:v>
                </c:pt>
                <c:pt idx="2">
                  <c:v>Dalarnas län</c:v>
                </c:pt>
                <c:pt idx="3">
                  <c:v>Gotlands län</c:v>
                </c:pt>
                <c:pt idx="4">
                  <c:v>Gävleborgs län</c:v>
                </c:pt>
                <c:pt idx="5">
                  <c:v>Hallands län</c:v>
                </c:pt>
                <c:pt idx="6">
                  <c:v>Jämtlands län</c:v>
                </c:pt>
                <c:pt idx="7">
                  <c:v>Jönköpings län</c:v>
                </c:pt>
                <c:pt idx="8">
                  <c:v>Kalmar län</c:v>
                </c:pt>
                <c:pt idx="9">
                  <c:v>Norrbottens län</c:v>
                </c:pt>
                <c:pt idx="10">
                  <c:v>Skåne län</c:v>
                </c:pt>
                <c:pt idx="11">
                  <c:v>Stockholms län</c:v>
                </c:pt>
                <c:pt idx="12">
                  <c:v>Södermanlands län</c:v>
                </c:pt>
                <c:pt idx="13">
                  <c:v>Uppsala län</c:v>
                </c:pt>
                <c:pt idx="14">
                  <c:v>Värmlands län</c:v>
                </c:pt>
                <c:pt idx="15">
                  <c:v>Västerbottens län</c:v>
                </c:pt>
                <c:pt idx="16">
                  <c:v>Västmanlands län</c:v>
                </c:pt>
                <c:pt idx="17">
                  <c:v>Västra Götalands län</c:v>
                </c:pt>
                <c:pt idx="18">
                  <c:v>Örebro län</c:v>
                </c:pt>
                <c:pt idx="19">
                  <c:v>Östergötlands län</c:v>
                </c:pt>
              </c:strCache>
            </c:strRef>
          </c:cat>
          <c:val>
            <c:numRef>
              <c:f>Trend!$Y$248:$Y$268</c:f>
              <c:numCache>
                <c:formatCode>General</c:formatCode>
                <c:ptCount val="20"/>
                <c:pt idx="0">
                  <c:v>2</c:v>
                </c:pt>
                <c:pt idx="1">
                  <c:v>2</c:v>
                </c:pt>
                <c:pt idx="4">
                  <c:v>1</c:v>
                </c:pt>
                <c:pt idx="9">
                  <c:v>7</c:v>
                </c:pt>
                <c:pt idx="10">
                  <c:v>3</c:v>
                </c:pt>
                <c:pt idx="11">
                  <c:v>4</c:v>
                </c:pt>
                <c:pt idx="12">
                  <c:v>1</c:v>
                </c:pt>
                <c:pt idx="14">
                  <c:v>1</c:v>
                </c:pt>
                <c:pt idx="15">
                  <c:v>3</c:v>
                </c:pt>
                <c:pt idx="17">
                  <c:v>5</c:v>
                </c:pt>
                <c:pt idx="1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31E-4DC5-BA4A-9B265FB69B54}"/>
            </c:ext>
          </c:extLst>
        </c:ser>
        <c:ser>
          <c:idx val="1"/>
          <c:order val="1"/>
          <c:tx>
            <c:strRef>
              <c:f>Trend!$Z$246:$Z$247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Trend!$X$248:$X$268</c:f>
              <c:strCache>
                <c:ptCount val="20"/>
                <c:pt idx="0">
                  <c:v>-</c:v>
                </c:pt>
                <c:pt idx="1">
                  <c:v>Blekinge län</c:v>
                </c:pt>
                <c:pt idx="2">
                  <c:v>Dalarnas län</c:v>
                </c:pt>
                <c:pt idx="3">
                  <c:v>Gotlands län</c:v>
                </c:pt>
                <c:pt idx="4">
                  <c:v>Gävleborgs län</c:v>
                </c:pt>
                <c:pt idx="5">
                  <c:v>Hallands län</c:v>
                </c:pt>
                <c:pt idx="6">
                  <c:v>Jämtlands län</c:v>
                </c:pt>
                <c:pt idx="7">
                  <c:v>Jönköpings län</c:v>
                </c:pt>
                <c:pt idx="8">
                  <c:v>Kalmar län</c:v>
                </c:pt>
                <c:pt idx="9">
                  <c:v>Norrbottens län</c:v>
                </c:pt>
                <c:pt idx="10">
                  <c:v>Skåne län</c:v>
                </c:pt>
                <c:pt idx="11">
                  <c:v>Stockholms län</c:v>
                </c:pt>
                <c:pt idx="12">
                  <c:v>Södermanlands län</c:v>
                </c:pt>
                <c:pt idx="13">
                  <c:v>Uppsala län</c:v>
                </c:pt>
                <c:pt idx="14">
                  <c:v>Värmlands län</c:v>
                </c:pt>
                <c:pt idx="15">
                  <c:v>Västerbottens län</c:v>
                </c:pt>
                <c:pt idx="16">
                  <c:v>Västmanlands län</c:v>
                </c:pt>
                <c:pt idx="17">
                  <c:v>Västra Götalands län</c:v>
                </c:pt>
                <c:pt idx="18">
                  <c:v>Örebro län</c:v>
                </c:pt>
                <c:pt idx="19">
                  <c:v>Östergötlands län</c:v>
                </c:pt>
              </c:strCache>
            </c:strRef>
          </c:cat>
          <c:val>
            <c:numRef>
              <c:f>Trend!$Z$248:$Z$268</c:f>
              <c:numCache>
                <c:formatCode>General</c:formatCode>
                <c:ptCount val="20"/>
                <c:pt idx="1">
                  <c:v>4</c:v>
                </c:pt>
                <c:pt idx="2">
                  <c:v>2</c:v>
                </c:pt>
                <c:pt idx="6">
                  <c:v>1</c:v>
                </c:pt>
                <c:pt idx="7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5</c:v>
                </c:pt>
                <c:pt idx="12">
                  <c:v>1</c:v>
                </c:pt>
                <c:pt idx="14">
                  <c:v>2</c:v>
                </c:pt>
                <c:pt idx="15">
                  <c:v>2</c:v>
                </c:pt>
                <c:pt idx="16">
                  <c:v>1</c:v>
                </c:pt>
                <c:pt idx="17">
                  <c:v>22</c:v>
                </c:pt>
                <c:pt idx="18">
                  <c:v>1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31E-4DC5-BA4A-9B265FB69B54}"/>
            </c:ext>
          </c:extLst>
        </c:ser>
        <c:ser>
          <c:idx val="2"/>
          <c:order val="2"/>
          <c:tx>
            <c:strRef>
              <c:f>Trend!$AA$246:$AA$247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Trend!$X$248:$X$268</c:f>
              <c:strCache>
                <c:ptCount val="20"/>
                <c:pt idx="0">
                  <c:v>-</c:v>
                </c:pt>
                <c:pt idx="1">
                  <c:v>Blekinge län</c:v>
                </c:pt>
                <c:pt idx="2">
                  <c:v>Dalarnas län</c:v>
                </c:pt>
                <c:pt idx="3">
                  <c:v>Gotlands län</c:v>
                </c:pt>
                <c:pt idx="4">
                  <c:v>Gävleborgs län</c:v>
                </c:pt>
                <c:pt idx="5">
                  <c:v>Hallands län</c:v>
                </c:pt>
                <c:pt idx="6">
                  <c:v>Jämtlands län</c:v>
                </c:pt>
                <c:pt idx="7">
                  <c:v>Jönköpings län</c:v>
                </c:pt>
                <c:pt idx="8">
                  <c:v>Kalmar län</c:v>
                </c:pt>
                <c:pt idx="9">
                  <c:v>Norrbottens län</c:v>
                </c:pt>
                <c:pt idx="10">
                  <c:v>Skåne län</c:v>
                </c:pt>
                <c:pt idx="11">
                  <c:v>Stockholms län</c:v>
                </c:pt>
                <c:pt idx="12">
                  <c:v>Södermanlands län</c:v>
                </c:pt>
                <c:pt idx="13">
                  <c:v>Uppsala län</c:v>
                </c:pt>
                <c:pt idx="14">
                  <c:v>Värmlands län</c:v>
                </c:pt>
                <c:pt idx="15">
                  <c:v>Västerbottens län</c:v>
                </c:pt>
                <c:pt idx="16">
                  <c:v>Västmanlands län</c:v>
                </c:pt>
                <c:pt idx="17">
                  <c:v>Västra Götalands län</c:v>
                </c:pt>
                <c:pt idx="18">
                  <c:v>Örebro län</c:v>
                </c:pt>
                <c:pt idx="19">
                  <c:v>Östergötlands län</c:v>
                </c:pt>
              </c:strCache>
            </c:strRef>
          </c:cat>
          <c:val>
            <c:numRef>
              <c:f>Trend!$AA$248:$AA$268</c:f>
              <c:numCache>
                <c:formatCode>General</c:formatCode>
                <c:ptCount val="20"/>
                <c:pt idx="1">
                  <c:v>4</c:v>
                </c:pt>
                <c:pt idx="3">
                  <c:v>2</c:v>
                </c:pt>
                <c:pt idx="5">
                  <c:v>1</c:v>
                </c:pt>
                <c:pt idx="9">
                  <c:v>1</c:v>
                </c:pt>
                <c:pt idx="10">
                  <c:v>2</c:v>
                </c:pt>
                <c:pt idx="11">
                  <c:v>4</c:v>
                </c:pt>
                <c:pt idx="12">
                  <c:v>1</c:v>
                </c:pt>
                <c:pt idx="16">
                  <c:v>4</c:v>
                </c:pt>
                <c:pt idx="17">
                  <c:v>14</c:v>
                </c:pt>
                <c:pt idx="19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31E-4DC5-BA4A-9B265FB69B54}"/>
            </c:ext>
          </c:extLst>
        </c:ser>
        <c:ser>
          <c:idx val="3"/>
          <c:order val="3"/>
          <c:tx>
            <c:strRef>
              <c:f>Trend!$AB$246:$AB$247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Trend!$X$248:$X$268</c:f>
              <c:strCache>
                <c:ptCount val="20"/>
                <c:pt idx="0">
                  <c:v>-</c:v>
                </c:pt>
                <c:pt idx="1">
                  <c:v>Blekinge län</c:v>
                </c:pt>
                <c:pt idx="2">
                  <c:v>Dalarnas län</c:v>
                </c:pt>
                <c:pt idx="3">
                  <c:v>Gotlands län</c:v>
                </c:pt>
                <c:pt idx="4">
                  <c:v>Gävleborgs län</c:v>
                </c:pt>
                <c:pt idx="5">
                  <c:v>Hallands län</c:v>
                </c:pt>
                <c:pt idx="6">
                  <c:v>Jämtlands län</c:v>
                </c:pt>
                <c:pt idx="7">
                  <c:v>Jönköpings län</c:v>
                </c:pt>
                <c:pt idx="8">
                  <c:v>Kalmar län</c:v>
                </c:pt>
                <c:pt idx="9">
                  <c:v>Norrbottens län</c:v>
                </c:pt>
                <c:pt idx="10">
                  <c:v>Skåne län</c:v>
                </c:pt>
                <c:pt idx="11">
                  <c:v>Stockholms län</c:v>
                </c:pt>
                <c:pt idx="12">
                  <c:v>Södermanlands län</c:v>
                </c:pt>
                <c:pt idx="13">
                  <c:v>Uppsala län</c:v>
                </c:pt>
                <c:pt idx="14">
                  <c:v>Värmlands län</c:v>
                </c:pt>
                <c:pt idx="15">
                  <c:v>Västerbottens län</c:v>
                </c:pt>
                <c:pt idx="16">
                  <c:v>Västmanlands län</c:v>
                </c:pt>
                <c:pt idx="17">
                  <c:v>Västra Götalands län</c:v>
                </c:pt>
                <c:pt idx="18">
                  <c:v>Örebro län</c:v>
                </c:pt>
                <c:pt idx="19">
                  <c:v>Östergötlands län</c:v>
                </c:pt>
              </c:strCache>
            </c:strRef>
          </c:cat>
          <c:val>
            <c:numRef>
              <c:f>Trend!$AB$248:$AB$268</c:f>
              <c:numCache>
                <c:formatCode>General</c:formatCode>
                <c:ptCount val="20"/>
                <c:pt idx="1">
                  <c:v>3</c:v>
                </c:pt>
                <c:pt idx="2">
                  <c:v>1</c:v>
                </c:pt>
                <c:pt idx="6">
                  <c:v>2</c:v>
                </c:pt>
                <c:pt idx="7">
                  <c:v>2</c:v>
                </c:pt>
                <c:pt idx="8">
                  <c:v>1</c:v>
                </c:pt>
                <c:pt idx="9">
                  <c:v>6</c:v>
                </c:pt>
                <c:pt idx="10">
                  <c:v>2</c:v>
                </c:pt>
                <c:pt idx="11">
                  <c:v>7</c:v>
                </c:pt>
                <c:pt idx="12">
                  <c:v>2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4</c:v>
                </c:pt>
                <c:pt idx="1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9CF-4DBC-8178-0B88EA1262BA}"/>
            </c:ext>
          </c:extLst>
        </c:ser>
        <c:ser>
          <c:idx val="4"/>
          <c:order val="4"/>
          <c:tx>
            <c:strRef>
              <c:f>Trend!$AC$246:$AC$247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Trend!$X$248:$X$268</c:f>
              <c:strCache>
                <c:ptCount val="20"/>
                <c:pt idx="0">
                  <c:v>-</c:v>
                </c:pt>
                <c:pt idx="1">
                  <c:v>Blekinge län</c:v>
                </c:pt>
                <c:pt idx="2">
                  <c:v>Dalarnas län</c:v>
                </c:pt>
                <c:pt idx="3">
                  <c:v>Gotlands län</c:v>
                </c:pt>
                <c:pt idx="4">
                  <c:v>Gävleborgs län</c:v>
                </c:pt>
                <c:pt idx="5">
                  <c:v>Hallands län</c:v>
                </c:pt>
                <c:pt idx="6">
                  <c:v>Jämtlands län</c:v>
                </c:pt>
                <c:pt idx="7">
                  <c:v>Jönköpings län</c:v>
                </c:pt>
                <c:pt idx="8">
                  <c:v>Kalmar län</c:v>
                </c:pt>
                <c:pt idx="9">
                  <c:v>Norrbottens län</c:v>
                </c:pt>
                <c:pt idx="10">
                  <c:v>Skåne län</c:v>
                </c:pt>
                <c:pt idx="11">
                  <c:v>Stockholms län</c:v>
                </c:pt>
                <c:pt idx="12">
                  <c:v>Södermanlands län</c:v>
                </c:pt>
                <c:pt idx="13">
                  <c:v>Uppsala län</c:v>
                </c:pt>
                <c:pt idx="14">
                  <c:v>Värmlands län</c:v>
                </c:pt>
                <c:pt idx="15">
                  <c:v>Västerbottens län</c:v>
                </c:pt>
                <c:pt idx="16">
                  <c:v>Västmanlands län</c:v>
                </c:pt>
                <c:pt idx="17">
                  <c:v>Västra Götalands län</c:v>
                </c:pt>
                <c:pt idx="18">
                  <c:v>Örebro län</c:v>
                </c:pt>
                <c:pt idx="19">
                  <c:v>Östergötlands län</c:v>
                </c:pt>
              </c:strCache>
            </c:strRef>
          </c:cat>
          <c:val>
            <c:numRef>
              <c:f>Trend!$AC$248:$AC$268</c:f>
              <c:numCache>
                <c:formatCode>General</c:formatCode>
                <c:ptCount val="20"/>
                <c:pt idx="0">
                  <c:v>1</c:v>
                </c:pt>
                <c:pt idx="1">
                  <c:v>2</c:v>
                </c:pt>
                <c:pt idx="3">
                  <c:v>1</c:v>
                </c:pt>
                <c:pt idx="4">
                  <c:v>1</c:v>
                </c:pt>
                <c:pt idx="5">
                  <c:v>2</c:v>
                </c:pt>
                <c:pt idx="8">
                  <c:v>1</c:v>
                </c:pt>
                <c:pt idx="9">
                  <c:v>5</c:v>
                </c:pt>
                <c:pt idx="10">
                  <c:v>1</c:v>
                </c:pt>
                <c:pt idx="11">
                  <c:v>3</c:v>
                </c:pt>
                <c:pt idx="12">
                  <c:v>3</c:v>
                </c:pt>
                <c:pt idx="15">
                  <c:v>2</c:v>
                </c:pt>
                <c:pt idx="16">
                  <c:v>2</c:v>
                </c:pt>
                <c:pt idx="17">
                  <c:v>7</c:v>
                </c:pt>
                <c:pt idx="18">
                  <c:v>1</c:v>
                </c:pt>
                <c:pt idx="1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9CF-4DBC-8178-0B88EA1262BA}"/>
            </c:ext>
          </c:extLst>
        </c:ser>
        <c:ser>
          <c:idx val="5"/>
          <c:order val="5"/>
          <c:tx>
            <c:strRef>
              <c:f>Trend!$AD$246:$AD$247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7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Trend!$X$248:$X$268</c:f>
              <c:strCache>
                <c:ptCount val="20"/>
                <c:pt idx="0">
                  <c:v>-</c:v>
                </c:pt>
                <c:pt idx="1">
                  <c:v>Blekinge län</c:v>
                </c:pt>
                <c:pt idx="2">
                  <c:v>Dalarnas län</c:v>
                </c:pt>
                <c:pt idx="3">
                  <c:v>Gotlands län</c:v>
                </c:pt>
                <c:pt idx="4">
                  <c:v>Gävleborgs län</c:v>
                </c:pt>
                <c:pt idx="5">
                  <c:v>Hallands län</c:v>
                </c:pt>
                <c:pt idx="6">
                  <c:v>Jämtlands län</c:v>
                </c:pt>
                <c:pt idx="7">
                  <c:v>Jönköpings län</c:v>
                </c:pt>
                <c:pt idx="8">
                  <c:v>Kalmar län</c:v>
                </c:pt>
                <c:pt idx="9">
                  <c:v>Norrbottens län</c:v>
                </c:pt>
                <c:pt idx="10">
                  <c:v>Skåne län</c:v>
                </c:pt>
                <c:pt idx="11">
                  <c:v>Stockholms län</c:v>
                </c:pt>
                <c:pt idx="12">
                  <c:v>Södermanlands län</c:v>
                </c:pt>
                <c:pt idx="13">
                  <c:v>Uppsala län</c:v>
                </c:pt>
                <c:pt idx="14">
                  <c:v>Värmlands län</c:v>
                </c:pt>
                <c:pt idx="15">
                  <c:v>Västerbottens län</c:v>
                </c:pt>
                <c:pt idx="16">
                  <c:v>Västmanlands län</c:v>
                </c:pt>
                <c:pt idx="17">
                  <c:v>Västra Götalands län</c:v>
                </c:pt>
                <c:pt idx="18">
                  <c:v>Örebro län</c:v>
                </c:pt>
                <c:pt idx="19">
                  <c:v>Östergötlands län</c:v>
                </c:pt>
              </c:strCache>
            </c:strRef>
          </c:cat>
          <c:val>
            <c:numRef>
              <c:f>Trend!$AD$248:$AD$268</c:f>
              <c:numCache>
                <c:formatCode>General</c:formatCode>
                <c:ptCount val="20"/>
                <c:pt idx="1">
                  <c:v>2</c:v>
                </c:pt>
                <c:pt idx="8">
                  <c:v>1</c:v>
                </c:pt>
                <c:pt idx="9">
                  <c:v>2</c:v>
                </c:pt>
                <c:pt idx="10">
                  <c:v>2</c:v>
                </c:pt>
                <c:pt idx="11">
                  <c:v>2</c:v>
                </c:pt>
                <c:pt idx="12">
                  <c:v>1</c:v>
                </c:pt>
                <c:pt idx="16">
                  <c:v>7</c:v>
                </c:pt>
                <c:pt idx="17">
                  <c:v>11</c:v>
                </c:pt>
                <c:pt idx="18">
                  <c:v>2</c:v>
                </c:pt>
                <c:pt idx="1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41-4784-83E7-D137559627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65642688"/>
        <c:axId val="765645312"/>
      </c:barChart>
      <c:catAx>
        <c:axId val="765642688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5645312"/>
        <c:crosses val="autoZero"/>
        <c:auto val="1"/>
        <c:lblAlgn val="ctr"/>
        <c:lblOffset val="100"/>
        <c:noMultiLvlLbl val="0"/>
      </c:catAx>
      <c:valAx>
        <c:axId val="76564531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564268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pivotSource>
    <c:name>[Månad.xlsx]Trend!Helikopterinsatser</c:name>
    <c:fmtId val="-1"/>
  </c:pivotSource>
  <c:chart>
    <c:title>
      <c:tx>
        <c:rich>
          <a:bodyPr rot="0" spcFirstLastPara="1" vertOverflow="ellipsis" vert="horz" wrap="square" anchor="ctr" anchorCtr="1"/>
          <a:lstStyle/>
          <a:p>
            <a:pPr>
              <a:defRPr sz="96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sv-SE"/>
              <a:t>Antal gånger Sjöfartsverkets helikopter larmats per Ärendetyp och År för aktuell Månad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6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title>
    <c:autoTitleDeleted val="0"/>
    <c:pivotFmts>
      <c:pivotFmt>
        <c:idx val="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5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6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9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0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1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2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3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4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5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6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7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8"/>
        <c:spPr>
          <a:solidFill>
            <a:schemeClr val="accent1"/>
          </a:solidFill>
          <a:ln>
            <a:noFill/>
          </a:ln>
          <a:effectLst/>
        </c:spPr>
        <c:marker>
          <c:symbol val="none"/>
        </c:marker>
      </c:pivotFmt>
      <c:pivotFmt>
        <c:idx val="19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0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1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2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3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24"/>
        <c:spPr>
          <a:solidFill>
            <a:schemeClr val="accent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c:spPr>
        <c:marker>
          <c:symbol val="none"/>
        </c:marker>
        <c:dLbl>
          <c:idx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lIns="38100" tIns="19050" rIns="38100" bIns="19050" anchor="ctr" anchorCtr="1">
              <a:spAutoFit/>
            </a:bodyPr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75000"/>
                      <a:lumOff val="2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sv-SE"/>
            </a:p>
          </c:txPr>
          <c:dLblPos val="outEnd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>
        <c:manualLayout>
          <c:layoutTarget val="inner"/>
          <c:xMode val="edge"/>
          <c:yMode val="edge"/>
          <c:x val="0.29538571741032371"/>
          <c:y val="6.8685185185185182E-2"/>
          <c:w val="0.59686843832020997"/>
          <c:h val="0.897614319043452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Trend!$Y$175:$Y$176</c:f>
              <c:strCache>
                <c:ptCount val="1"/>
                <c:pt idx="0">
                  <c:v>2016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Trend!$X$177:$X$195</c:f>
              <c:multiLvlStrCache>
                <c:ptCount val="13"/>
                <c:lvl>
                  <c:pt idx="0">
                    <c:v>Efterforskning, räddning</c:v>
                  </c:pt>
                  <c:pt idx="1">
                    <c:v>TMAS</c:v>
                  </c:pt>
                  <c:pt idx="2">
                    <c:v>Sjuktransport från fartyg</c:v>
                  </c:pt>
                  <c:pt idx="3">
                    <c:v>Efterforskning, räddning</c:v>
                  </c:pt>
                  <c:pt idx="4">
                    <c:v>Ej räddningstjänst</c:v>
                  </c:pt>
                  <c:pt idx="5">
                    <c:v>Kommunal räddningstjänst</c:v>
                  </c:pt>
                  <c:pt idx="6">
                    <c:v>Efterforskning av försvunna personer</c:v>
                  </c:pt>
                  <c:pt idx="7">
                    <c:v>Fjällräddning</c:v>
                  </c:pt>
                  <c:pt idx="8">
                    <c:v>Sjöräddning</c:v>
                  </c:pt>
                  <c:pt idx="9">
                    <c:v>Sjuktransport sjukvårdshuvudman</c:v>
                  </c:pt>
                  <c:pt idx="10">
                    <c:v>Polisiärt ärende</c:v>
                  </c:pt>
                </c:lvl>
                <c:lvl>
                  <c:pt idx="0">
                    <c:v>Sjöräddning</c:v>
                  </c:pt>
                  <c:pt idx="3">
                    <c:v>Flygräddning</c:v>
                  </c:pt>
                  <c:pt idx="5">
                    <c:v>Annan svensk räddningstjänst</c:v>
                  </c:pt>
                  <c:pt idx="8">
                    <c:v>Utländsk räddningstjänst</c:v>
                  </c:pt>
                  <c:pt idx="9">
                    <c:v>Övriga insatser</c:v>
                  </c:pt>
                  <c:pt idx="11">
                    <c:v>Sjö- och flygsäkerhet</c:v>
                  </c:pt>
                  <c:pt idx="12">
                    <c:v>Övrigt</c:v>
                  </c:pt>
                </c:lvl>
              </c:multiLvlStrCache>
            </c:multiLvlStrRef>
          </c:cat>
          <c:val>
            <c:numRef>
              <c:f>Trend!$Y$177:$Y$195</c:f>
              <c:numCache>
                <c:formatCode>General</c:formatCode>
                <c:ptCount val="13"/>
                <c:pt idx="0">
                  <c:v>11</c:v>
                </c:pt>
                <c:pt idx="2">
                  <c:v>3</c:v>
                </c:pt>
                <c:pt idx="3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28F-4FC2-8EAD-8488690D9CF6}"/>
            </c:ext>
          </c:extLst>
        </c:ser>
        <c:ser>
          <c:idx val="1"/>
          <c:order val="1"/>
          <c:tx>
            <c:strRef>
              <c:f>Trend!$Z$175:$Z$176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Trend!$X$177:$X$195</c:f>
              <c:multiLvlStrCache>
                <c:ptCount val="13"/>
                <c:lvl>
                  <c:pt idx="0">
                    <c:v>Efterforskning, räddning</c:v>
                  </c:pt>
                  <c:pt idx="1">
                    <c:v>TMAS</c:v>
                  </c:pt>
                  <c:pt idx="2">
                    <c:v>Sjuktransport från fartyg</c:v>
                  </c:pt>
                  <c:pt idx="3">
                    <c:v>Efterforskning, räddning</c:v>
                  </c:pt>
                  <c:pt idx="4">
                    <c:v>Ej räddningstjänst</c:v>
                  </c:pt>
                  <c:pt idx="5">
                    <c:v>Kommunal räddningstjänst</c:v>
                  </c:pt>
                  <c:pt idx="6">
                    <c:v>Efterforskning av försvunna personer</c:v>
                  </c:pt>
                  <c:pt idx="7">
                    <c:v>Fjällräddning</c:v>
                  </c:pt>
                  <c:pt idx="8">
                    <c:v>Sjöräddning</c:v>
                  </c:pt>
                  <c:pt idx="9">
                    <c:v>Sjuktransport sjukvårdshuvudman</c:v>
                  </c:pt>
                  <c:pt idx="10">
                    <c:v>Polisiärt ärende</c:v>
                  </c:pt>
                </c:lvl>
                <c:lvl>
                  <c:pt idx="0">
                    <c:v>Sjöräddning</c:v>
                  </c:pt>
                  <c:pt idx="3">
                    <c:v>Flygräddning</c:v>
                  </c:pt>
                  <c:pt idx="5">
                    <c:v>Annan svensk räddningstjänst</c:v>
                  </c:pt>
                  <c:pt idx="8">
                    <c:v>Utländsk räddningstjänst</c:v>
                  </c:pt>
                  <c:pt idx="9">
                    <c:v>Övriga insatser</c:v>
                  </c:pt>
                  <c:pt idx="11">
                    <c:v>Sjö- och flygsäkerhet</c:v>
                  </c:pt>
                  <c:pt idx="12">
                    <c:v>Övrigt</c:v>
                  </c:pt>
                </c:lvl>
              </c:multiLvlStrCache>
            </c:multiLvlStrRef>
          </c:cat>
          <c:val>
            <c:numRef>
              <c:f>Trend!$Z$177:$Z$195</c:f>
              <c:numCache>
                <c:formatCode>General</c:formatCode>
                <c:ptCount val="13"/>
                <c:pt idx="0">
                  <c:v>8</c:v>
                </c:pt>
                <c:pt idx="2">
                  <c:v>3</c:v>
                </c:pt>
                <c:pt idx="3">
                  <c:v>8</c:v>
                </c:pt>
                <c:pt idx="5">
                  <c:v>6</c:v>
                </c:pt>
                <c:pt idx="8">
                  <c:v>1</c:v>
                </c:pt>
                <c:pt idx="9">
                  <c:v>4</c:v>
                </c:pt>
                <c:pt idx="11">
                  <c:v>1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28F-4FC2-8EAD-8488690D9CF6}"/>
            </c:ext>
          </c:extLst>
        </c:ser>
        <c:ser>
          <c:idx val="2"/>
          <c:order val="2"/>
          <c:tx>
            <c:strRef>
              <c:f>Trend!$AA$175:$AA$176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Trend!$X$177:$X$195</c:f>
              <c:multiLvlStrCache>
                <c:ptCount val="13"/>
                <c:lvl>
                  <c:pt idx="0">
                    <c:v>Efterforskning, räddning</c:v>
                  </c:pt>
                  <c:pt idx="1">
                    <c:v>TMAS</c:v>
                  </c:pt>
                  <c:pt idx="2">
                    <c:v>Sjuktransport från fartyg</c:v>
                  </c:pt>
                  <c:pt idx="3">
                    <c:v>Efterforskning, räddning</c:v>
                  </c:pt>
                  <c:pt idx="4">
                    <c:v>Ej räddningstjänst</c:v>
                  </c:pt>
                  <c:pt idx="5">
                    <c:v>Kommunal räddningstjänst</c:v>
                  </c:pt>
                  <c:pt idx="6">
                    <c:v>Efterforskning av försvunna personer</c:v>
                  </c:pt>
                  <c:pt idx="7">
                    <c:v>Fjällräddning</c:v>
                  </c:pt>
                  <c:pt idx="8">
                    <c:v>Sjöräddning</c:v>
                  </c:pt>
                  <c:pt idx="9">
                    <c:v>Sjuktransport sjukvårdshuvudman</c:v>
                  </c:pt>
                  <c:pt idx="10">
                    <c:v>Polisiärt ärende</c:v>
                  </c:pt>
                </c:lvl>
                <c:lvl>
                  <c:pt idx="0">
                    <c:v>Sjöräddning</c:v>
                  </c:pt>
                  <c:pt idx="3">
                    <c:v>Flygräddning</c:v>
                  </c:pt>
                  <c:pt idx="5">
                    <c:v>Annan svensk räddningstjänst</c:v>
                  </c:pt>
                  <c:pt idx="8">
                    <c:v>Utländsk räddningstjänst</c:v>
                  </c:pt>
                  <c:pt idx="9">
                    <c:v>Övriga insatser</c:v>
                  </c:pt>
                  <c:pt idx="11">
                    <c:v>Sjö- och flygsäkerhet</c:v>
                  </c:pt>
                  <c:pt idx="12">
                    <c:v>Övrigt</c:v>
                  </c:pt>
                </c:lvl>
              </c:multiLvlStrCache>
            </c:multiLvlStrRef>
          </c:cat>
          <c:val>
            <c:numRef>
              <c:f>Trend!$AA$177:$AA$195</c:f>
              <c:numCache>
                <c:formatCode>General</c:formatCode>
                <c:ptCount val="13"/>
                <c:pt idx="0">
                  <c:v>5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  <c:pt idx="5">
                  <c:v>9</c:v>
                </c:pt>
                <c:pt idx="6">
                  <c:v>3</c:v>
                </c:pt>
                <c:pt idx="7">
                  <c:v>1</c:v>
                </c:pt>
                <c:pt idx="8">
                  <c:v>1</c:v>
                </c:pt>
                <c:pt idx="9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28F-4FC2-8EAD-8488690D9CF6}"/>
            </c:ext>
          </c:extLst>
        </c:ser>
        <c:ser>
          <c:idx val="3"/>
          <c:order val="3"/>
          <c:tx>
            <c:strRef>
              <c:f>Trend!$AB$175:$AB$176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Trend!$X$177:$X$195</c:f>
              <c:multiLvlStrCache>
                <c:ptCount val="13"/>
                <c:lvl>
                  <c:pt idx="0">
                    <c:v>Efterforskning, räddning</c:v>
                  </c:pt>
                  <c:pt idx="1">
                    <c:v>TMAS</c:v>
                  </c:pt>
                  <c:pt idx="2">
                    <c:v>Sjuktransport från fartyg</c:v>
                  </c:pt>
                  <c:pt idx="3">
                    <c:v>Efterforskning, räddning</c:v>
                  </c:pt>
                  <c:pt idx="4">
                    <c:v>Ej räddningstjänst</c:v>
                  </c:pt>
                  <c:pt idx="5">
                    <c:v>Kommunal räddningstjänst</c:v>
                  </c:pt>
                  <c:pt idx="6">
                    <c:v>Efterforskning av försvunna personer</c:v>
                  </c:pt>
                  <c:pt idx="7">
                    <c:v>Fjällräddning</c:v>
                  </c:pt>
                  <c:pt idx="8">
                    <c:v>Sjöräddning</c:v>
                  </c:pt>
                  <c:pt idx="9">
                    <c:v>Sjuktransport sjukvårdshuvudman</c:v>
                  </c:pt>
                  <c:pt idx="10">
                    <c:v>Polisiärt ärende</c:v>
                  </c:pt>
                </c:lvl>
                <c:lvl>
                  <c:pt idx="0">
                    <c:v>Sjöräddning</c:v>
                  </c:pt>
                  <c:pt idx="3">
                    <c:v>Flygräddning</c:v>
                  </c:pt>
                  <c:pt idx="5">
                    <c:v>Annan svensk räddningstjänst</c:v>
                  </c:pt>
                  <c:pt idx="8">
                    <c:v>Utländsk räddningstjänst</c:v>
                  </c:pt>
                  <c:pt idx="9">
                    <c:v>Övriga insatser</c:v>
                  </c:pt>
                  <c:pt idx="11">
                    <c:v>Sjö- och flygsäkerhet</c:v>
                  </c:pt>
                  <c:pt idx="12">
                    <c:v>Övrigt</c:v>
                  </c:pt>
                </c:lvl>
              </c:multiLvlStrCache>
            </c:multiLvlStrRef>
          </c:cat>
          <c:val>
            <c:numRef>
              <c:f>Trend!$AB$177:$AB$195</c:f>
              <c:numCache>
                <c:formatCode>General</c:formatCode>
                <c:ptCount val="13"/>
                <c:pt idx="0">
                  <c:v>12</c:v>
                </c:pt>
                <c:pt idx="2">
                  <c:v>5</c:v>
                </c:pt>
                <c:pt idx="3">
                  <c:v>13</c:v>
                </c:pt>
                <c:pt idx="5">
                  <c:v>3</c:v>
                </c:pt>
                <c:pt idx="9">
                  <c:v>3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90-4F4C-9A6D-7F81A57B730B}"/>
            </c:ext>
          </c:extLst>
        </c:ser>
        <c:ser>
          <c:idx val="4"/>
          <c:order val="4"/>
          <c:tx>
            <c:strRef>
              <c:f>Trend!$AC$175:$AC$176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Trend!$X$177:$X$195</c:f>
              <c:multiLvlStrCache>
                <c:ptCount val="13"/>
                <c:lvl>
                  <c:pt idx="0">
                    <c:v>Efterforskning, räddning</c:v>
                  </c:pt>
                  <c:pt idx="1">
                    <c:v>TMAS</c:v>
                  </c:pt>
                  <c:pt idx="2">
                    <c:v>Sjuktransport från fartyg</c:v>
                  </c:pt>
                  <c:pt idx="3">
                    <c:v>Efterforskning, räddning</c:v>
                  </c:pt>
                  <c:pt idx="4">
                    <c:v>Ej räddningstjänst</c:v>
                  </c:pt>
                  <c:pt idx="5">
                    <c:v>Kommunal räddningstjänst</c:v>
                  </c:pt>
                  <c:pt idx="6">
                    <c:v>Efterforskning av försvunna personer</c:v>
                  </c:pt>
                  <c:pt idx="7">
                    <c:v>Fjällräddning</c:v>
                  </c:pt>
                  <c:pt idx="8">
                    <c:v>Sjöräddning</c:v>
                  </c:pt>
                  <c:pt idx="9">
                    <c:v>Sjuktransport sjukvårdshuvudman</c:v>
                  </c:pt>
                  <c:pt idx="10">
                    <c:v>Polisiärt ärende</c:v>
                  </c:pt>
                </c:lvl>
                <c:lvl>
                  <c:pt idx="0">
                    <c:v>Sjöräddning</c:v>
                  </c:pt>
                  <c:pt idx="3">
                    <c:v>Flygräddning</c:v>
                  </c:pt>
                  <c:pt idx="5">
                    <c:v>Annan svensk räddningstjänst</c:v>
                  </c:pt>
                  <c:pt idx="8">
                    <c:v>Utländsk räddningstjänst</c:v>
                  </c:pt>
                  <c:pt idx="9">
                    <c:v>Övriga insatser</c:v>
                  </c:pt>
                  <c:pt idx="11">
                    <c:v>Sjö- och flygsäkerhet</c:v>
                  </c:pt>
                  <c:pt idx="12">
                    <c:v>Övrigt</c:v>
                  </c:pt>
                </c:lvl>
              </c:multiLvlStrCache>
            </c:multiLvlStrRef>
          </c:cat>
          <c:val>
            <c:numRef>
              <c:f>Trend!$AC$177:$AC$195</c:f>
              <c:numCache>
                <c:formatCode>General</c:formatCode>
                <c:ptCount val="13"/>
                <c:pt idx="0">
                  <c:v>5</c:v>
                </c:pt>
                <c:pt idx="1">
                  <c:v>1</c:v>
                </c:pt>
                <c:pt idx="2">
                  <c:v>4</c:v>
                </c:pt>
                <c:pt idx="3">
                  <c:v>9</c:v>
                </c:pt>
                <c:pt idx="5">
                  <c:v>1</c:v>
                </c:pt>
                <c:pt idx="9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490-4F4C-9A6D-7F81A57B730B}"/>
            </c:ext>
          </c:extLst>
        </c:ser>
        <c:ser>
          <c:idx val="5"/>
          <c:order val="5"/>
          <c:tx>
            <c:strRef>
              <c:f>Trend!$AD$175:$AD$176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Trend!$X$177:$X$195</c:f>
              <c:multiLvlStrCache>
                <c:ptCount val="13"/>
                <c:lvl>
                  <c:pt idx="0">
                    <c:v>Efterforskning, räddning</c:v>
                  </c:pt>
                  <c:pt idx="1">
                    <c:v>TMAS</c:v>
                  </c:pt>
                  <c:pt idx="2">
                    <c:v>Sjuktransport från fartyg</c:v>
                  </c:pt>
                  <c:pt idx="3">
                    <c:v>Efterforskning, räddning</c:v>
                  </c:pt>
                  <c:pt idx="4">
                    <c:v>Ej räddningstjänst</c:v>
                  </c:pt>
                  <c:pt idx="5">
                    <c:v>Kommunal räddningstjänst</c:v>
                  </c:pt>
                  <c:pt idx="6">
                    <c:v>Efterforskning av försvunna personer</c:v>
                  </c:pt>
                  <c:pt idx="7">
                    <c:v>Fjällräddning</c:v>
                  </c:pt>
                  <c:pt idx="8">
                    <c:v>Sjöräddning</c:v>
                  </c:pt>
                  <c:pt idx="9">
                    <c:v>Sjuktransport sjukvårdshuvudman</c:v>
                  </c:pt>
                  <c:pt idx="10">
                    <c:v>Polisiärt ärende</c:v>
                  </c:pt>
                </c:lvl>
                <c:lvl>
                  <c:pt idx="0">
                    <c:v>Sjöräddning</c:v>
                  </c:pt>
                  <c:pt idx="3">
                    <c:v>Flygräddning</c:v>
                  </c:pt>
                  <c:pt idx="5">
                    <c:v>Annan svensk räddningstjänst</c:v>
                  </c:pt>
                  <c:pt idx="8">
                    <c:v>Utländsk räddningstjänst</c:v>
                  </c:pt>
                  <c:pt idx="9">
                    <c:v>Övriga insatser</c:v>
                  </c:pt>
                  <c:pt idx="11">
                    <c:v>Sjö- och flygsäkerhet</c:v>
                  </c:pt>
                  <c:pt idx="12">
                    <c:v>Övrigt</c:v>
                  </c:pt>
                </c:lvl>
              </c:multiLvlStrCache>
            </c:multiLvlStrRef>
          </c:cat>
          <c:val>
            <c:numRef>
              <c:f>Trend!$AD$177:$AD$195</c:f>
              <c:numCache>
                <c:formatCode>General</c:formatCode>
                <c:ptCount val="13"/>
                <c:pt idx="0">
                  <c:v>8</c:v>
                </c:pt>
                <c:pt idx="2">
                  <c:v>1</c:v>
                </c:pt>
                <c:pt idx="3">
                  <c:v>16</c:v>
                </c:pt>
                <c:pt idx="5">
                  <c:v>11</c:v>
                </c:pt>
                <c:pt idx="8">
                  <c:v>2</c:v>
                </c:pt>
                <c:pt idx="9">
                  <c:v>7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8C3-4A06-9FD6-9C533E618DC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763324264"/>
        <c:axId val="763322952"/>
      </c:barChart>
      <c:catAx>
        <c:axId val="763324264"/>
        <c:scaling>
          <c:orientation val="maxMin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3322952"/>
        <c:crosses val="autoZero"/>
        <c:auto val="1"/>
        <c:lblAlgn val="ctr"/>
        <c:lblOffset val="100"/>
        <c:noMultiLvlLbl val="0"/>
      </c:catAx>
      <c:valAx>
        <c:axId val="763322952"/>
        <c:scaling>
          <c:orientation val="minMax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33242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r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8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showDLblsOverMax val="0"/>
  </c:chart>
  <c:spPr>
    <a:solidFill>
      <a:srgbClr val="FFFFFF">
        <a:alpha val="80000"/>
      </a:srgbClr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 sz="800" b="1"/>
      </a:pPr>
      <a:endParaRPr lang="sv-SE"/>
    </a:p>
  </c:txPr>
  <c:externalData r:id="rId4">
    <c:autoUpdate val="0"/>
  </c:externalData>
  <c:extLst>
    <c:ext xmlns:c14="http://schemas.microsoft.com/office/drawing/2007/8/2/chart" uri="{781A3756-C4B2-4CAC-9D66-4F8BD8637D16}">
      <c14:pivotOptions>
        <c14:dropZoneFilter val="1"/>
        <c14:dropZoneCategories val="1"/>
        <c14:dropZoneData val="1"/>
        <c14:dropZoneSeries val="1"/>
      </c14:pivotOptions>
    </c:ext>
    <c:ext xmlns:c16="http://schemas.microsoft.com/office/drawing/2014/chart" uri="{E28EC0CA-F0BB-4C9C-879D-F8772B89E7AC}">
      <c16:pivotOptions16>
        <c16:showExpandCollapseFieldButtons val="1"/>
      </c16:pivotOptions16>
    </c:ext>
  </c:extLst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AEE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4" name="Picture 4" descr="Kompassros_vit_NY.emf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3919538" cy="3905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Platshållare för text 5"/>
          <p:cNvSpPr>
            <a:spLocks noGrp="1"/>
          </p:cNvSpPr>
          <p:nvPr>
            <p:ph type="body" sz="quarter" idx="10" hasCustomPrompt="1"/>
          </p:nvPr>
        </p:nvSpPr>
        <p:spPr>
          <a:xfrm>
            <a:off x="1498940" y="3073947"/>
            <a:ext cx="6023729" cy="12675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800" baseline="0">
                <a:solidFill>
                  <a:schemeClr val="bg1"/>
                </a:solidFill>
              </a:defRPr>
            </a:lvl1pPr>
          </a:lstStyle>
          <a:p>
            <a:pPr lvl="0"/>
            <a:r>
              <a:rPr lang="sv-SE" dirty="0" smtClean="0"/>
              <a:t>RUBRIK</a:t>
            </a:r>
          </a:p>
          <a:p>
            <a:pPr lvl="0"/>
            <a:r>
              <a:rPr lang="sv-SE" sz="1600" dirty="0" smtClean="0"/>
              <a:t>Används som paussida när man byter presentatör eller avsnitt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52996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kollage och 1 valfri ruta för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5362618" y="4249713"/>
            <a:ext cx="1771339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0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5351489" y="1489023"/>
            <a:ext cx="1790190" cy="26482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7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7217954" y="1479030"/>
            <a:ext cx="1771339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18" name="Platshållare för bild 6"/>
          <p:cNvSpPr>
            <a:spLocks noGrp="1"/>
          </p:cNvSpPr>
          <p:nvPr>
            <p:ph type="pic" sz="quarter" idx="15"/>
          </p:nvPr>
        </p:nvSpPr>
        <p:spPr>
          <a:xfrm>
            <a:off x="7244071" y="3110459"/>
            <a:ext cx="1790190" cy="2648263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" name="Platshållare för innehåll 4"/>
          <p:cNvSpPr>
            <a:spLocks noGrp="1"/>
          </p:cNvSpPr>
          <p:nvPr>
            <p:ph sz="quarter" idx="16"/>
          </p:nvPr>
        </p:nvSpPr>
        <p:spPr>
          <a:xfrm>
            <a:off x="509588" y="1439057"/>
            <a:ext cx="4692650" cy="4331507"/>
          </a:xfrm>
          <a:prstGeom prst="rect">
            <a:avLst/>
          </a:prstGeom>
        </p:spPr>
        <p:txBody>
          <a:bodyPr/>
          <a:lstStyle>
            <a:lvl2pPr>
              <a:defRPr sz="1800"/>
            </a:lvl2pPr>
            <a:lvl3pPr>
              <a:defRPr sz="1600"/>
            </a:lvl3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8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4549202" y="223104"/>
            <a:ext cx="4448175" cy="2762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sv-SE" sz="1800" dirty="0" smtClean="0"/>
              <a:t>Rubrik/tema/ämne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1018078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 rutor för valfrit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tshållare för innehåll 2"/>
          <p:cNvSpPr>
            <a:spLocks noGrp="1"/>
          </p:cNvSpPr>
          <p:nvPr>
            <p:ph sz="quarter" idx="16"/>
          </p:nvPr>
        </p:nvSpPr>
        <p:spPr>
          <a:xfrm>
            <a:off x="149902" y="3239882"/>
            <a:ext cx="2908092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8" name="Platshållare för innehåll 2"/>
          <p:cNvSpPr>
            <a:spLocks noGrp="1"/>
          </p:cNvSpPr>
          <p:nvPr>
            <p:ph sz="quarter" idx="17"/>
          </p:nvPr>
        </p:nvSpPr>
        <p:spPr>
          <a:xfrm>
            <a:off x="6163457" y="3242380"/>
            <a:ext cx="2820909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19" name="Platshållare för innehåll 2"/>
          <p:cNvSpPr>
            <a:spLocks noGrp="1"/>
          </p:cNvSpPr>
          <p:nvPr>
            <p:ph sz="quarter" idx="18"/>
          </p:nvPr>
        </p:nvSpPr>
        <p:spPr>
          <a:xfrm>
            <a:off x="3156679" y="3242380"/>
            <a:ext cx="2908092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3" name="Platshållare för innehåll 2"/>
          <p:cNvSpPr>
            <a:spLocks noGrp="1"/>
          </p:cNvSpPr>
          <p:nvPr>
            <p:ph sz="quarter" idx="19"/>
          </p:nvPr>
        </p:nvSpPr>
        <p:spPr>
          <a:xfrm>
            <a:off x="152400" y="244345"/>
            <a:ext cx="2908092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4" name="Platshållare för innehåll 2"/>
          <p:cNvSpPr>
            <a:spLocks noGrp="1"/>
          </p:cNvSpPr>
          <p:nvPr>
            <p:ph sz="quarter" idx="20"/>
          </p:nvPr>
        </p:nvSpPr>
        <p:spPr>
          <a:xfrm>
            <a:off x="6165954" y="246844"/>
            <a:ext cx="2820909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25" name="Platshållare för innehåll 2"/>
          <p:cNvSpPr>
            <a:spLocks noGrp="1"/>
          </p:cNvSpPr>
          <p:nvPr>
            <p:ph sz="quarter" idx="21"/>
          </p:nvPr>
        </p:nvSpPr>
        <p:spPr>
          <a:xfrm>
            <a:off x="3159177" y="246844"/>
            <a:ext cx="2908092" cy="286111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/>
            </a:lvl1pPr>
          </a:lstStyle>
          <a:p>
            <a:pPr lvl="0"/>
            <a:r>
              <a:rPr lang="sv-SE" smtClean="0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7651852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rutor för valfritt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6043536" y="220898"/>
            <a:ext cx="2880000" cy="296068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6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3029264" y="220898"/>
            <a:ext cx="2880000" cy="297817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2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6031044" y="3341350"/>
            <a:ext cx="2880000" cy="296068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3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3016772" y="3341350"/>
            <a:ext cx="2880000" cy="2978175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356006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6 små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0924" y="661220"/>
            <a:ext cx="6580682" cy="720725"/>
          </a:xfrm>
          <a:prstGeom prst="rect">
            <a:avLst/>
          </a:prstGeom>
        </p:spPr>
        <p:txBody>
          <a:bodyPr/>
          <a:lstStyle>
            <a:lvl1pPr algn="r"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6897974" y="1941242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0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4673603" y="1953734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2449232" y="1956233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5" name="Platshållare för bild 6"/>
          <p:cNvSpPr>
            <a:spLocks noGrp="1"/>
          </p:cNvSpPr>
          <p:nvPr>
            <p:ph type="pic" sz="quarter" idx="14"/>
          </p:nvPr>
        </p:nvSpPr>
        <p:spPr>
          <a:xfrm>
            <a:off x="6903799" y="3972388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6" name="Platshållare för bild 6"/>
          <p:cNvSpPr>
            <a:spLocks noGrp="1"/>
          </p:cNvSpPr>
          <p:nvPr>
            <p:ph type="pic" sz="quarter" idx="15"/>
          </p:nvPr>
        </p:nvSpPr>
        <p:spPr>
          <a:xfrm>
            <a:off x="4679428" y="3984881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7" name="Platshållare för bild 6"/>
          <p:cNvSpPr>
            <a:spLocks noGrp="1"/>
          </p:cNvSpPr>
          <p:nvPr>
            <p:ph type="pic" sz="quarter" idx="16"/>
          </p:nvPr>
        </p:nvSpPr>
        <p:spPr>
          <a:xfrm>
            <a:off x="2455057" y="3987378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89943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esentatö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1800000" y="2880000"/>
            <a:ext cx="5861782" cy="1151455"/>
          </a:xfrm>
          <a:prstGeom prst="rect">
            <a:avLst/>
          </a:prstGeom>
        </p:spPr>
        <p:txBody>
          <a:bodyPr/>
          <a:lstStyle>
            <a:lvl1pPr>
              <a:defRPr sz="2400" b="0">
                <a:solidFill>
                  <a:srgbClr val="00B0F0"/>
                </a:solidFill>
              </a:defRPr>
            </a:lvl1pPr>
          </a:lstStyle>
          <a:p>
            <a:r>
              <a:rPr lang="sv-SE" dirty="0" smtClean="0"/>
              <a:t>Ämne</a:t>
            </a:r>
            <a:endParaRPr lang="sv-SE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01092" y="3617673"/>
            <a:ext cx="5888182" cy="1272983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ct val="150000"/>
              </a:lnSpc>
              <a:buNone/>
              <a:defRPr sz="18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dirty="0" smtClean="0"/>
              <a:t>Presentatör</a:t>
            </a:r>
            <a:endParaRPr lang="sv-SE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44176" y="6328642"/>
            <a:ext cx="2133600" cy="365125"/>
          </a:xfrm>
          <a:prstGeom prst="rect">
            <a:avLst/>
          </a:prstGeo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EEAA447-A0D1-458A-A357-F2DD2D3EDEB5}" type="datetimeFigureOut">
              <a:rPr lang="sv-SE" smtClean="0"/>
              <a:pPr>
                <a:defRPr/>
              </a:pPr>
              <a:t>2021-03-01</a:t>
            </a:fld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ubrik 3"/>
          <p:cNvSpPr>
            <a:spLocks noGrp="1"/>
          </p:cNvSpPr>
          <p:nvPr>
            <p:ph type="title"/>
          </p:nvPr>
        </p:nvSpPr>
        <p:spPr>
          <a:xfrm>
            <a:off x="962025" y="971550"/>
            <a:ext cx="7292975" cy="7207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974361" y="1800001"/>
            <a:ext cx="7210269" cy="41373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00000"/>
              </a:lnSpc>
              <a:spcAft>
                <a:spcPts val="60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</p:spTree>
    <p:extLst>
      <p:ext uri="{BB962C8B-B14F-4D97-AF65-F5344CB8AC3E}">
        <p14:creationId xmlns:p14="http://schemas.microsoft.com/office/powerpoint/2010/main" val="201058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tshållare för innehåll 4"/>
          <p:cNvSpPr>
            <a:spLocks noGrp="1"/>
          </p:cNvSpPr>
          <p:nvPr>
            <p:ph idx="10"/>
          </p:nvPr>
        </p:nvSpPr>
        <p:spPr>
          <a:xfrm>
            <a:off x="979215" y="1797199"/>
            <a:ext cx="3526110" cy="41373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4"/>
          <p:cNvSpPr>
            <a:spLocks noGrp="1"/>
          </p:cNvSpPr>
          <p:nvPr>
            <p:ph idx="11"/>
          </p:nvPr>
        </p:nvSpPr>
        <p:spPr>
          <a:xfrm>
            <a:off x="4665390" y="1797199"/>
            <a:ext cx="3526110" cy="413732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Rubrik 3"/>
          <p:cNvSpPr>
            <a:spLocks noGrp="1"/>
          </p:cNvSpPr>
          <p:nvPr>
            <p:ph type="title"/>
          </p:nvPr>
        </p:nvSpPr>
        <p:spPr>
          <a:xfrm>
            <a:off x="962025" y="971550"/>
            <a:ext cx="7292975" cy="7207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991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i 1 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74361" y="1800001"/>
            <a:ext cx="7210269" cy="413732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>
              <a:lnSpc>
                <a:spcPct val="100000"/>
              </a:lnSpc>
              <a:spcAft>
                <a:spcPts val="600"/>
              </a:spcAft>
              <a:defRPr sz="18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>
              <a:lnSpc>
                <a:spcPct val="100000"/>
              </a:lnSpc>
              <a:spcAft>
                <a:spcPts val="600"/>
              </a:spcAft>
              <a:defRPr sz="16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>
              <a:lnSpc>
                <a:spcPct val="100000"/>
              </a:lnSpc>
              <a:spcAft>
                <a:spcPts val="600"/>
              </a:spcAft>
              <a:defRPr sz="20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4549202" y="223104"/>
            <a:ext cx="4448175" cy="2762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sv-SE" sz="1800" dirty="0" smtClean="0"/>
              <a:t>Rubrik/tema/ämne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i 2 ruto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75600" y="1800000"/>
            <a:ext cx="3446498" cy="43609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3"/>
          </p:nvPr>
        </p:nvSpPr>
        <p:spPr>
          <a:xfrm>
            <a:off x="4740630" y="1800000"/>
            <a:ext cx="3446498" cy="4360957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2000"/>
            </a:lvl4pPr>
            <a:lvl5pPr>
              <a:defRPr sz="20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0" hasCustomPrompt="1"/>
          </p:nvPr>
        </p:nvSpPr>
        <p:spPr>
          <a:xfrm>
            <a:off x="5401475" y="167238"/>
            <a:ext cx="3672342" cy="276225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800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pPr lvl="0"/>
            <a:r>
              <a:rPr lang="sv-SE" sz="1800" dirty="0" smtClean="0"/>
              <a:t>Rubrik/tema/ämne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tre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5600" y="2520000"/>
            <a:ext cx="7254000" cy="7207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0"/>
          </p:nvPr>
        </p:nvSpPr>
        <p:spPr>
          <a:xfrm>
            <a:off x="974362" y="3357798"/>
            <a:ext cx="2338465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8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5923614" y="3345306"/>
            <a:ext cx="2338465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9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3448986" y="3362794"/>
            <a:ext cx="2338465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3" hasCustomPrompt="1"/>
          </p:nvPr>
        </p:nvSpPr>
        <p:spPr>
          <a:xfrm>
            <a:off x="3481340" y="4975390"/>
            <a:ext cx="1343687" cy="204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sz="1400" dirty="0" smtClean="0"/>
              <a:t>Bildtext</a:t>
            </a:r>
            <a:endParaRPr lang="sv-SE" dirty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quarter" idx="14" hasCustomPrompt="1"/>
          </p:nvPr>
        </p:nvSpPr>
        <p:spPr>
          <a:xfrm>
            <a:off x="974360" y="4975390"/>
            <a:ext cx="1343687" cy="204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sz="1400" dirty="0" smtClean="0"/>
              <a:t>Bildtext</a:t>
            </a:r>
            <a:endParaRPr lang="sv-SE" dirty="0"/>
          </a:p>
        </p:txBody>
      </p:sp>
      <p:sp>
        <p:nvSpPr>
          <p:cNvPr id="14" name="Platshållare för text 3"/>
          <p:cNvSpPr>
            <a:spLocks noGrp="1"/>
          </p:cNvSpPr>
          <p:nvPr>
            <p:ph type="body" sz="quarter" idx="15" hasCustomPrompt="1"/>
          </p:nvPr>
        </p:nvSpPr>
        <p:spPr>
          <a:xfrm>
            <a:off x="5957840" y="4975390"/>
            <a:ext cx="1343687" cy="2047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sz="1400" dirty="0" smtClean="0"/>
              <a:t>Bildtext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bild med textru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tshållare för bild 6"/>
          <p:cNvSpPr>
            <a:spLocks noGrp="1"/>
          </p:cNvSpPr>
          <p:nvPr>
            <p:ph type="pic" sz="quarter" idx="10"/>
          </p:nvPr>
        </p:nvSpPr>
        <p:spPr>
          <a:xfrm>
            <a:off x="974359" y="3357797"/>
            <a:ext cx="2520000" cy="1440000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1" hasCustomPrompt="1"/>
          </p:nvPr>
        </p:nvSpPr>
        <p:spPr>
          <a:xfrm>
            <a:off x="3822494" y="3643314"/>
            <a:ext cx="4556333" cy="749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 dirty="0" smtClean="0"/>
              <a:t>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7879977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4 bil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3436" y="2520000"/>
            <a:ext cx="6580682" cy="720725"/>
          </a:xfrm>
          <a:prstGeom prst="rect">
            <a:avLst/>
          </a:prstGeom>
        </p:spPr>
        <p:txBody>
          <a:bodyPr/>
          <a:lstStyle>
            <a:lvl1pPr algn="r">
              <a:defRPr sz="2800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7" name="Platshållare för bild 6"/>
          <p:cNvSpPr>
            <a:spLocks noGrp="1"/>
          </p:cNvSpPr>
          <p:nvPr>
            <p:ph type="pic" sz="quarter" idx="10"/>
          </p:nvPr>
        </p:nvSpPr>
        <p:spPr>
          <a:xfrm>
            <a:off x="224861" y="3357798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6" name="Platshållare för bild 6"/>
          <p:cNvSpPr>
            <a:spLocks noGrp="1"/>
          </p:cNvSpPr>
          <p:nvPr>
            <p:ph type="pic" sz="quarter" idx="11"/>
          </p:nvPr>
        </p:nvSpPr>
        <p:spPr>
          <a:xfrm>
            <a:off x="6897974" y="3350302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0" name="Platshållare för bild 6"/>
          <p:cNvSpPr>
            <a:spLocks noGrp="1"/>
          </p:cNvSpPr>
          <p:nvPr>
            <p:ph type="pic" sz="quarter" idx="12"/>
          </p:nvPr>
        </p:nvSpPr>
        <p:spPr>
          <a:xfrm>
            <a:off x="4673603" y="3362794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11" name="Platshållare för bild 6"/>
          <p:cNvSpPr>
            <a:spLocks noGrp="1"/>
          </p:cNvSpPr>
          <p:nvPr>
            <p:ph type="pic" sz="quarter" idx="13"/>
          </p:nvPr>
        </p:nvSpPr>
        <p:spPr>
          <a:xfrm>
            <a:off x="2449232" y="3365293"/>
            <a:ext cx="2098624" cy="1514007"/>
          </a:xfrm>
          <a:prstGeom prst="rect">
            <a:avLst/>
          </a:prstGeom>
        </p:spPr>
        <p:txBody>
          <a:bodyPr/>
          <a:lstStyle/>
          <a:p>
            <a:r>
              <a:rPr lang="sv-SE" smtClean="0"/>
              <a:t>Klicka på ikonen för att lägga till en bild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14" hasCustomPrompt="1"/>
          </p:nvPr>
        </p:nvSpPr>
        <p:spPr>
          <a:xfrm>
            <a:off x="157956" y="4946755"/>
            <a:ext cx="2195500" cy="374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dirty="0" smtClean="0"/>
              <a:t>Bildtext</a:t>
            </a:r>
            <a:endParaRPr lang="sv-SE" dirty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15" hasCustomPrompt="1"/>
          </p:nvPr>
        </p:nvSpPr>
        <p:spPr>
          <a:xfrm>
            <a:off x="2438961" y="4964244"/>
            <a:ext cx="2118051" cy="374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dirty="0" smtClean="0"/>
              <a:t>Bildtext</a:t>
            </a:r>
            <a:endParaRPr lang="sv-SE" dirty="0"/>
          </a:p>
        </p:txBody>
      </p:sp>
      <p:sp>
        <p:nvSpPr>
          <p:cNvPr id="17" name="Platshållare för text 4"/>
          <p:cNvSpPr>
            <a:spLocks noGrp="1"/>
          </p:cNvSpPr>
          <p:nvPr>
            <p:ph type="body" sz="quarter" idx="16" hasCustomPrompt="1"/>
          </p:nvPr>
        </p:nvSpPr>
        <p:spPr>
          <a:xfrm>
            <a:off x="4642516" y="4949253"/>
            <a:ext cx="2163021" cy="374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dirty="0" smtClean="0"/>
              <a:t>Bildtext</a:t>
            </a:r>
            <a:endParaRPr lang="sv-SE" dirty="0"/>
          </a:p>
        </p:txBody>
      </p:sp>
      <p:sp>
        <p:nvSpPr>
          <p:cNvPr id="18" name="Platshållare för text 4"/>
          <p:cNvSpPr>
            <a:spLocks noGrp="1"/>
          </p:cNvSpPr>
          <p:nvPr>
            <p:ph type="body" sz="quarter" idx="17" hasCustomPrompt="1"/>
          </p:nvPr>
        </p:nvSpPr>
        <p:spPr>
          <a:xfrm>
            <a:off x="6873549" y="4919272"/>
            <a:ext cx="2195500" cy="37465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 lvl="0"/>
            <a:r>
              <a:rPr lang="sv-SE" dirty="0" smtClean="0"/>
              <a:t>Bildtext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029840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sv-SE"/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400" y="6156000"/>
            <a:ext cx="1411200" cy="370010"/>
          </a:xfrm>
          <a:prstGeom prst="rect">
            <a:avLst/>
          </a:prstGeom>
        </p:spPr>
      </p:pic>
      <p:pic>
        <p:nvPicPr>
          <p:cNvPr id="8" name="Picture 6"/>
          <p:cNvPicPr>
            <a:picLocks noChangeAspect="1"/>
          </p:cNvPicPr>
          <p:nvPr/>
        </p:nvPicPr>
        <p:blipFill>
          <a:blip r:embed="rId17"/>
          <a:srcRect l="42532" t="42511"/>
          <a:stretch>
            <a:fillRect/>
          </a:stretch>
        </p:blipFill>
        <p:spPr bwMode="auto">
          <a:xfrm>
            <a:off x="1" y="1"/>
            <a:ext cx="3941763" cy="39433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64" r:id="rId2"/>
    <p:sldLayoutId id="2147483680" r:id="rId3"/>
    <p:sldLayoutId id="2147483681" r:id="rId4"/>
    <p:sldLayoutId id="2147483665" r:id="rId5"/>
    <p:sldLayoutId id="2147483667" r:id="rId6"/>
    <p:sldLayoutId id="2147483668" r:id="rId7"/>
    <p:sldLayoutId id="2147483677" r:id="rId8"/>
    <p:sldLayoutId id="2147483672" r:id="rId9"/>
    <p:sldLayoutId id="2147483673" r:id="rId10"/>
    <p:sldLayoutId id="2147483675" r:id="rId11"/>
    <p:sldLayoutId id="2147483676" r:id="rId12"/>
    <p:sldLayoutId id="2147483678" r:id="rId13"/>
    <p:sldLayoutId id="2147483669" r:id="rId14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174625" indent="-174625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ts val="600"/>
        </a:spcAft>
        <a:buFont typeface="Arial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text 4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sv-SE" sz="3600" b="1" dirty="0" smtClean="0"/>
              <a:t>Statistik</a:t>
            </a:r>
            <a:endParaRPr lang="sv-SE" b="1" dirty="0" smtClean="0"/>
          </a:p>
          <a:p>
            <a:r>
              <a:rPr lang="sv-SE" dirty="0" smtClean="0"/>
              <a:t>Sjö- och Flygräddningsfall</a:t>
            </a:r>
          </a:p>
          <a:p>
            <a:r>
              <a:rPr lang="sv-SE" dirty="0" smtClean="0">
                <a:solidFill>
                  <a:schemeClr val="tx1"/>
                </a:solidFill>
              </a:rPr>
              <a:t>Januari 2021</a:t>
            </a:r>
            <a:endParaRPr lang="sv-SE" dirty="0">
              <a:solidFill>
                <a:schemeClr val="tx1"/>
              </a:solidFill>
            </a:endParaRPr>
          </a:p>
        </p:txBody>
      </p:sp>
      <p:sp>
        <p:nvSpPr>
          <p:cNvPr id="2" name="textruta 1"/>
          <p:cNvSpPr txBox="1"/>
          <p:nvPr/>
        </p:nvSpPr>
        <p:spPr>
          <a:xfrm>
            <a:off x="1541584" y="5281247"/>
            <a:ext cx="430823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solidFill>
                  <a:srgbClr val="FF0000"/>
                </a:solidFill>
              </a:rPr>
              <a:t>Statistiken är preliminär och har inte genomgått den kvalitetskontroll som sker vid framtagande av den officiella årsstatistiken.</a:t>
            </a:r>
            <a:endParaRPr lang="sv-SE" i="1" dirty="0">
              <a:solidFill>
                <a:srgbClr val="FF0000"/>
              </a:solidFill>
            </a:endParaRPr>
          </a:p>
        </p:txBody>
      </p:sp>
      <p:sp>
        <p:nvSpPr>
          <p:cNvPr id="4" name="textruta 3"/>
          <p:cNvSpPr txBox="1"/>
          <p:nvPr/>
        </p:nvSpPr>
        <p:spPr>
          <a:xfrm>
            <a:off x="4328112" y="1811013"/>
            <a:ext cx="43082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i="1" dirty="0" smtClean="0">
                <a:solidFill>
                  <a:schemeClr val="accent4">
                    <a:lumMod val="50000"/>
                  </a:schemeClr>
                </a:solidFill>
              </a:rPr>
              <a:t>Alla diagram i detta dokument visar data från rubricerad månad.</a:t>
            </a:r>
            <a:endParaRPr lang="sv-SE" i="1" dirty="0">
              <a:solidFill>
                <a:schemeClr val="accent4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51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45179731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89403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31877076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5117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39541994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5708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1334911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0495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8801778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61207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8387951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1820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97677676"/>
              </p:ext>
            </p:extLst>
          </p:nvPr>
        </p:nvGraphicFramePr>
        <p:xfrm>
          <a:off x="-9853" y="0"/>
          <a:ext cx="9163707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49642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text 1"/>
          <p:cNvSpPr>
            <a:spLocks noGrp="1"/>
          </p:cNvSpPr>
          <p:nvPr>
            <p:ph type="body" sz="quarter" idx="10"/>
          </p:nvPr>
        </p:nvSpPr>
        <p:spPr>
          <a:xfrm>
            <a:off x="3532894" y="4263839"/>
            <a:ext cx="4948751" cy="1267532"/>
          </a:xfrm>
        </p:spPr>
        <p:txBody>
          <a:bodyPr/>
          <a:lstStyle/>
          <a:p>
            <a:r>
              <a:rPr lang="sv-SE" sz="4800" dirty="0" smtClean="0"/>
              <a:t>Sjöfartsverket</a:t>
            </a:r>
            <a:endParaRPr lang="sv-SE" sz="4800" dirty="0"/>
          </a:p>
        </p:txBody>
      </p:sp>
    </p:spTree>
    <p:extLst>
      <p:ext uri="{BB962C8B-B14F-4D97-AF65-F5344CB8AC3E}">
        <p14:creationId xmlns:p14="http://schemas.microsoft.com/office/powerpoint/2010/main" val="2320276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jöfartsverkets mall 2012_svenska_2016">
  <a:themeElements>
    <a:clrScheme name="Sjöfartsverkets profilfärger">
      <a:dk1>
        <a:srgbClr val="0C0A08"/>
      </a:dk1>
      <a:lt1>
        <a:sysClr val="window" lastClr="FFFFFF"/>
      </a:lt1>
      <a:dk2>
        <a:srgbClr val="7D6A55"/>
      </a:dk2>
      <a:lt2>
        <a:srgbClr val="FFFFFF"/>
      </a:lt2>
      <a:accent1>
        <a:srgbClr val="80D7F7"/>
      </a:accent1>
      <a:accent2>
        <a:srgbClr val="BFEBFB"/>
      </a:accent2>
      <a:accent3>
        <a:srgbClr val="7D6A55"/>
      </a:accent3>
      <a:accent4>
        <a:srgbClr val="00AEEF"/>
      </a:accent4>
      <a:accent5>
        <a:srgbClr val="F78F1E"/>
      </a:accent5>
      <a:accent6>
        <a:srgbClr val="FFC000"/>
      </a:accent6>
      <a:hlink>
        <a:srgbClr val="31859B"/>
      </a:hlink>
      <a:folHlink>
        <a:srgbClr val="595959"/>
      </a:folHlink>
    </a:clrScheme>
    <a:fontScheme name="Office - klassiskt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sprung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Sjöfartsverkets mall 2016_svenska</Template>
  <TotalTime>248</TotalTime>
  <Words>106</Words>
  <Application>Microsoft Office PowerPoint</Application>
  <PresentationFormat>Bildspel på skärmen (4:3)</PresentationFormat>
  <Paragraphs>13</Paragraphs>
  <Slides>9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2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2" baseType="lpstr">
      <vt:lpstr>Arial</vt:lpstr>
      <vt:lpstr>Times New Roman</vt:lpstr>
      <vt:lpstr>Sjöfartsverkets mall 2012_svenska_2016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  <vt:lpstr>PowerPoint-presentation</vt:lpstr>
    </vt:vector>
  </TitlesOfParts>
  <Company>Sjöfartsverket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Lindquist, Peter</dc:creator>
  <cp:lastModifiedBy>Mitrevski, Nikolce</cp:lastModifiedBy>
  <cp:revision>43</cp:revision>
  <dcterms:created xsi:type="dcterms:W3CDTF">2018-12-14T11:03:08Z</dcterms:created>
  <dcterms:modified xsi:type="dcterms:W3CDTF">2021-03-01T15:16:59Z</dcterms:modified>
</cp:coreProperties>
</file>