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30" d="100"/>
          <a:sy n="130" d="100"/>
        </p:scale>
        <p:origin x="62" y="-9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Antal Sjöräddningsfall</a:t>
            </a:r>
            <a:r>
              <a:rPr lang="en-US" sz="1400" baseline="0"/>
              <a:t> och Flygräddningsfall de senaste 10 åren för aktuell månad</a:t>
            </a:r>
            <a:endParaRPr lang="en-US" sz="1400"/>
          </a:p>
        </c:rich>
      </c:tx>
      <c:layout>
        <c:manualLayout>
          <c:xMode val="edge"/>
          <c:yMode val="edge"/>
          <c:x val="0.11118121172353454"/>
          <c:y val="1.318037328667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Sjöräddning</c:v>
          </c:tx>
          <c:spPr>
            <a:ln w="19050" cap="rnd">
              <a:solidFill>
                <a:schemeClr val="accent1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Trend!$Y$5:$Y$14</c:f>
              <c:numCache>
                <c:formatCode>General</c:formatCode>
                <c:ptCount val="10"/>
                <c:pt idx="0">
                  <c:v>37</c:v>
                </c:pt>
                <c:pt idx="1">
                  <c:v>34</c:v>
                </c:pt>
                <c:pt idx="2">
                  <c:v>28</c:v>
                </c:pt>
                <c:pt idx="3">
                  <c:v>30</c:v>
                </c:pt>
                <c:pt idx="4">
                  <c:v>36</c:v>
                </c:pt>
                <c:pt idx="5">
                  <c:v>39</c:v>
                </c:pt>
                <c:pt idx="6">
                  <c:v>30</c:v>
                </c:pt>
                <c:pt idx="7">
                  <c:v>21</c:v>
                </c:pt>
                <c:pt idx="8">
                  <c:v>28</c:v>
                </c:pt>
                <c:pt idx="9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4-443A-B99A-CBF5DF98401A}"/>
            </c:ext>
          </c:extLst>
        </c:ser>
        <c:ser>
          <c:idx val="1"/>
          <c:order val="1"/>
          <c:tx>
            <c:v>Flygräddning</c:v>
          </c:tx>
          <c:spPr>
            <a:ln w="19050" cap="rnd">
              <a:solidFill>
                <a:schemeClr val="accent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Trend!$AB$5:$AB$14</c:f>
              <c:numCache>
                <c:formatCode>General</c:formatCode>
                <c:ptCount val="10"/>
                <c:pt idx="0">
                  <c:v>43</c:v>
                </c:pt>
                <c:pt idx="1">
                  <c:v>51</c:v>
                </c:pt>
                <c:pt idx="2">
                  <c:v>43</c:v>
                </c:pt>
                <c:pt idx="3">
                  <c:v>46</c:v>
                </c:pt>
                <c:pt idx="4">
                  <c:v>62</c:v>
                </c:pt>
                <c:pt idx="5">
                  <c:v>45</c:v>
                </c:pt>
                <c:pt idx="6">
                  <c:v>47</c:v>
                </c:pt>
                <c:pt idx="7">
                  <c:v>45</c:v>
                </c:pt>
                <c:pt idx="8">
                  <c:v>57</c:v>
                </c:pt>
                <c:pt idx="9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4-443A-B99A-CBF5DF98401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5145592"/>
        <c:axId val="685147560"/>
      </c:lineChart>
      <c:catAx>
        <c:axId val="685145592"/>
        <c:scaling>
          <c:orientation val="maxMin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7560"/>
        <c:crosses val="autoZero"/>
        <c:auto val="1"/>
        <c:lblAlgn val="ctr"/>
        <c:lblOffset val="100"/>
        <c:noMultiLvlLbl val="0"/>
      </c:catAx>
      <c:valAx>
        <c:axId val="6851475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5161126775941"/>
          <c:y val="0.83029657730030715"/>
          <c:w val="0.4105487043013743"/>
          <c:h val="6.18595853655944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Avvikelse från medel för de föregående 10 åren för aktuell månad</a:t>
            </a:r>
            <a:endParaRPr lang="sv-SE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5005359730510808E-2"/>
          <c:y val="6.8685185185185196E-2"/>
          <c:w val="0.92697791406905528"/>
          <c:h val="0.87804301545640129"/>
        </c:manualLayout>
      </c:layout>
      <c:barChart>
        <c:barDir val="col"/>
        <c:grouping val="clustered"/>
        <c:varyColors val="0"/>
        <c:ser>
          <c:idx val="0"/>
          <c:order val="0"/>
          <c:tx>
            <c:v>Sjöräddning</c:v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4"/>
              <c:layout>
                <c:manualLayout>
                  <c:x val="-5.5436080616719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BB-4E76-A1FB-2D663B2BC24E}"/>
                </c:ext>
              </c:extLst>
            </c:dLbl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Trend!$Y$48:$Y$58</c:f>
              <c:numCache>
                <c:formatCode>\+0.0%;\-0.0%;0.0%</c:formatCode>
                <c:ptCount val="11"/>
                <c:pt idx="0">
                  <c:v>0.1821086261980831</c:v>
                </c:pt>
                <c:pt idx="1">
                  <c:v>8.6261980830670826E-2</c:v>
                </c:pt>
                <c:pt idx="2">
                  <c:v>-0.10543130990415339</c:v>
                </c:pt>
                <c:pt idx="3">
                  <c:v>-4.1533546325878579E-2</c:v>
                </c:pt>
                <c:pt idx="4">
                  <c:v>0.15015974440894575</c:v>
                </c:pt>
                <c:pt idx="5">
                  <c:v>0.2460063897763578</c:v>
                </c:pt>
                <c:pt idx="6">
                  <c:v>-4.1533546325878579E-2</c:v>
                </c:pt>
                <c:pt idx="7">
                  <c:v>-0.32907348242811507</c:v>
                </c:pt>
                <c:pt idx="8">
                  <c:v>-0.10543130990415339</c:v>
                </c:pt>
                <c:pt idx="9">
                  <c:v>-0.13738019169329074</c:v>
                </c:pt>
                <c:pt idx="10">
                  <c:v>0.27795527156549515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5-4ACD-A30F-BD1DBA21F94C}"/>
            </c:ext>
          </c:extLst>
        </c:ser>
        <c:ser>
          <c:idx val="1"/>
          <c:order val="1"/>
          <c:tx>
            <c:v>Flygräddning</c:v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4"/>
              <c:layout>
                <c:manualLayout>
                  <c:x val="4.1577060462540906E-3"/>
                  <c:y val="-7.40740740740740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BB-4E76-A1FB-2D663B2BC24E}"/>
                </c:ext>
              </c:extLst>
            </c:dLbl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Trend!$AB$48:$AB$58</c:f>
              <c:numCache>
                <c:formatCode>\+0.0%;\-0.0%;0.0%</c:formatCode>
                <c:ptCount val="11"/>
                <c:pt idx="0">
                  <c:v>-0.19626168224299068</c:v>
                </c:pt>
                <c:pt idx="1">
                  <c:v>-4.6728971962616828E-2</c:v>
                </c:pt>
                <c:pt idx="2">
                  <c:v>-0.19626168224299068</c:v>
                </c:pt>
                <c:pt idx="3">
                  <c:v>-0.14018691588785048</c:v>
                </c:pt>
                <c:pt idx="4">
                  <c:v>0.1588785046728971</c:v>
                </c:pt>
                <c:pt idx="5">
                  <c:v>-0.15887850467289721</c:v>
                </c:pt>
                <c:pt idx="6">
                  <c:v>-0.12149532710280375</c:v>
                </c:pt>
                <c:pt idx="7">
                  <c:v>-0.15887850467289721</c:v>
                </c:pt>
                <c:pt idx="8">
                  <c:v>6.5420560747663448E-2</c:v>
                </c:pt>
                <c:pt idx="9">
                  <c:v>0.27102803738317749</c:v>
                </c:pt>
                <c:pt idx="10">
                  <c:v>0.32710280373831768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5-4ACD-A30F-BD1DBA21F9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9070080"/>
        <c:axId val="689075656"/>
      </c:barChart>
      <c:catAx>
        <c:axId val="68907008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5656"/>
        <c:crosses val="autoZero"/>
        <c:auto val="0"/>
        <c:lblAlgn val="ctr"/>
        <c:lblOffset val="100"/>
        <c:noMultiLvlLbl val="0"/>
      </c:catAx>
      <c:valAx>
        <c:axId val="6890756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+0.0%;\-0.0%;0.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37203033663128"/>
          <c:y val="0.79941878098571006"/>
          <c:w val="0.17006065358923"/>
          <c:h val="0.1331530944252883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[Månad.xlsx]Trend!Objekttyp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ärenden per Objekttyp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3927925674620543"/>
          <c:y val="6.8685185185185196E-2"/>
          <c:w val="0.67331877808838714"/>
          <c:h val="0.88835505978419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Trend!$Y$92:$Y$93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Trend!$X$94:$X$112</c:f>
              <c:multiLvlStrCache>
                <c:ptCount val="16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Allmänflyg</c:v>
                  </c:pt>
                  <c:pt idx="9">
                    <c:v>Kommersiellt flyg</c:v>
                  </c:pt>
                  <c:pt idx="10">
                    <c:v>Luftballong</c:v>
                  </c:pt>
                  <c:pt idx="11">
                    <c:v>Militärt luftfartyg</c:v>
                  </c:pt>
                  <c:pt idx="12">
                    <c:v>Okänd</c:v>
                  </c:pt>
                  <c:pt idx="13">
                    <c:v>Skärmflyg</c:v>
                  </c:pt>
                  <c:pt idx="14">
                    <c:v>Ultralätt</c:v>
                  </c:pt>
                  <c:pt idx="15">
                    <c:v>Övrigt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Trend!$Y$94:$Y$112</c:f>
              <c:numCache>
                <c:formatCode>General</c:formatCode>
                <c:ptCount val="16"/>
                <c:pt idx="1">
                  <c:v>1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7">
                  <c:v>4</c:v>
                </c:pt>
                <c:pt idx="8">
                  <c:v>25</c:v>
                </c:pt>
                <c:pt idx="9">
                  <c:v>10</c:v>
                </c:pt>
                <c:pt idx="10">
                  <c:v>1</c:v>
                </c:pt>
                <c:pt idx="11">
                  <c:v>18</c:v>
                </c:pt>
                <c:pt idx="12">
                  <c:v>6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C-4A26-9F86-625EBD1A02F7}"/>
            </c:ext>
          </c:extLst>
        </c:ser>
        <c:ser>
          <c:idx val="1"/>
          <c:order val="1"/>
          <c:tx>
            <c:strRef>
              <c:f>Trend!$Z$92:$Z$93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Trend!$X$94:$X$112</c:f>
              <c:multiLvlStrCache>
                <c:ptCount val="16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Allmänflyg</c:v>
                  </c:pt>
                  <c:pt idx="9">
                    <c:v>Kommersiellt flyg</c:v>
                  </c:pt>
                  <c:pt idx="10">
                    <c:v>Luftballong</c:v>
                  </c:pt>
                  <c:pt idx="11">
                    <c:v>Militärt luftfartyg</c:v>
                  </c:pt>
                  <c:pt idx="12">
                    <c:v>Okänd</c:v>
                  </c:pt>
                  <c:pt idx="13">
                    <c:v>Skärmflyg</c:v>
                  </c:pt>
                  <c:pt idx="14">
                    <c:v>Ultralätt</c:v>
                  </c:pt>
                  <c:pt idx="15">
                    <c:v>Övrigt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Trend!$Z$94:$Z$112</c:f>
              <c:numCache>
                <c:formatCode>General</c:formatCode>
                <c:ptCount val="16"/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11</c:v>
                </c:pt>
                <c:pt idx="6">
                  <c:v>3</c:v>
                </c:pt>
                <c:pt idx="7">
                  <c:v>4</c:v>
                </c:pt>
                <c:pt idx="8">
                  <c:v>25</c:v>
                </c:pt>
                <c:pt idx="9">
                  <c:v>12</c:v>
                </c:pt>
                <c:pt idx="11">
                  <c:v>8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C-4A26-9F86-625EBD1A02F7}"/>
            </c:ext>
          </c:extLst>
        </c:ser>
        <c:ser>
          <c:idx val="2"/>
          <c:order val="2"/>
          <c:tx>
            <c:strRef>
              <c:f>Trend!$AA$92:$AA$93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Trend!$X$94:$X$112</c:f>
              <c:multiLvlStrCache>
                <c:ptCount val="16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Allmänflyg</c:v>
                  </c:pt>
                  <c:pt idx="9">
                    <c:v>Kommersiellt flyg</c:v>
                  </c:pt>
                  <c:pt idx="10">
                    <c:v>Luftballong</c:v>
                  </c:pt>
                  <c:pt idx="11">
                    <c:v>Militärt luftfartyg</c:v>
                  </c:pt>
                  <c:pt idx="12">
                    <c:v>Okänd</c:v>
                  </c:pt>
                  <c:pt idx="13">
                    <c:v>Skärmflyg</c:v>
                  </c:pt>
                  <c:pt idx="14">
                    <c:v>Ultralätt</c:v>
                  </c:pt>
                  <c:pt idx="15">
                    <c:v>Övrigt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Trend!$AA$94:$AA$112</c:f>
              <c:numCache>
                <c:formatCode>General</c:formatCode>
                <c:ptCount val="16"/>
                <c:pt idx="1">
                  <c:v>2</c:v>
                </c:pt>
                <c:pt idx="2">
                  <c:v>8</c:v>
                </c:pt>
                <c:pt idx="3">
                  <c:v>9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16</c:v>
                </c:pt>
                <c:pt idx="9">
                  <c:v>9</c:v>
                </c:pt>
                <c:pt idx="11">
                  <c:v>15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8C-4A26-9F86-625EBD1A02F7}"/>
            </c:ext>
          </c:extLst>
        </c:ser>
        <c:ser>
          <c:idx val="3"/>
          <c:order val="3"/>
          <c:tx>
            <c:strRef>
              <c:f>Trend!$AB$92:$AB$93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Trend!$X$94:$X$112</c:f>
              <c:multiLvlStrCache>
                <c:ptCount val="16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Allmänflyg</c:v>
                  </c:pt>
                  <c:pt idx="9">
                    <c:v>Kommersiellt flyg</c:v>
                  </c:pt>
                  <c:pt idx="10">
                    <c:v>Luftballong</c:v>
                  </c:pt>
                  <c:pt idx="11">
                    <c:v>Militärt luftfartyg</c:v>
                  </c:pt>
                  <c:pt idx="12">
                    <c:v>Okänd</c:v>
                  </c:pt>
                  <c:pt idx="13">
                    <c:v>Skärmflyg</c:v>
                  </c:pt>
                  <c:pt idx="14">
                    <c:v>Ultralätt</c:v>
                  </c:pt>
                  <c:pt idx="15">
                    <c:v>Övrigt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Trend!$AB$94:$AB$112</c:f>
              <c:numCache>
                <c:formatCode>General</c:formatCode>
                <c:ptCount val="16"/>
                <c:pt idx="1">
                  <c:v>1</c:v>
                </c:pt>
                <c:pt idx="2">
                  <c:v>17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7">
                  <c:v>3</c:v>
                </c:pt>
                <c:pt idx="8">
                  <c:v>12</c:v>
                </c:pt>
                <c:pt idx="9">
                  <c:v>18</c:v>
                </c:pt>
                <c:pt idx="11">
                  <c:v>20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B-4413-9BA0-F75EE59DB8D7}"/>
            </c:ext>
          </c:extLst>
        </c:ser>
        <c:ser>
          <c:idx val="4"/>
          <c:order val="4"/>
          <c:tx>
            <c:strRef>
              <c:f>Trend!$AC$92:$AC$93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Trend!$X$94:$X$112</c:f>
              <c:multiLvlStrCache>
                <c:ptCount val="16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Allmänflyg</c:v>
                  </c:pt>
                  <c:pt idx="9">
                    <c:v>Kommersiellt flyg</c:v>
                  </c:pt>
                  <c:pt idx="10">
                    <c:v>Luftballong</c:v>
                  </c:pt>
                  <c:pt idx="11">
                    <c:v>Militärt luftfartyg</c:v>
                  </c:pt>
                  <c:pt idx="12">
                    <c:v>Okänd</c:v>
                  </c:pt>
                  <c:pt idx="13">
                    <c:v>Skärmflyg</c:v>
                  </c:pt>
                  <c:pt idx="14">
                    <c:v>Ultralätt</c:v>
                  </c:pt>
                  <c:pt idx="15">
                    <c:v>Övrigt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Trend!$AC$94:$AC$112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18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4</c:v>
                </c:pt>
                <c:pt idx="8">
                  <c:v>20</c:v>
                </c:pt>
                <c:pt idx="9">
                  <c:v>13</c:v>
                </c:pt>
                <c:pt idx="11">
                  <c:v>8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B-4413-9BA0-F75EE59DB8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8192864"/>
        <c:axId val="548199096"/>
      </c:barChart>
      <c:catAx>
        <c:axId val="5481928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9096"/>
        <c:crosses val="autoZero"/>
        <c:auto val="1"/>
        <c:lblAlgn val="ctr"/>
        <c:lblOffset val="100"/>
        <c:noMultiLvlLbl val="0"/>
      </c:catAx>
      <c:valAx>
        <c:axId val="548199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[Månad.xlsx]Trend!Orsak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ärenden per Orsak och År för aktuell Månad</a:t>
            </a:r>
          </a:p>
        </c:rich>
      </c:tx>
      <c:layout>
        <c:manualLayout>
          <c:xMode val="edge"/>
          <c:yMode val="edge"/>
          <c:x val="0.31662217318609415"/>
          <c:y val="3.89863547758284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4179085810994938"/>
          <c:y val="6.9041994750656172E-2"/>
          <c:w val="0.73553518924888484"/>
          <c:h val="0.922099883347914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Trend!$Y$124:$Y$125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Sjunkande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Trend!$Y$126:$Y$162</c:f>
              <c:numCache>
                <c:formatCode>General</c:formatCode>
                <c:ptCount val="34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11">
                  <c:v>1</c:v>
                </c:pt>
                <c:pt idx="12">
                  <c:v>9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3</c:v>
                </c:pt>
                <c:pt idx="20">
                  <c:v>7</c:v>
                </c:pt>
                <c:pt idx="22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31</c:v>
                </c:pt>
                <c:pt idx="29">
                  <c:v>11</c:v>
                </c:pt>
                <c:pt idx="30">
                  <c:v>1</c:v>
                </c:pt>
                <c:pt idx="3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9-4C6B-860C-315FF88008B9}"/>
            </c:ext>
          </c:extLst>
        </c:ser>
        <c:ser>
          <c:idx val="1"/>
          <c:order val="1"/>
          <c:tx>
            <c:strRef>
              <c:f>Trend!$Z$124:$Z$125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Sjunkande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Trend!$Z$126:$Z$162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5">
                  <c:v>1</c:v>
                </c:pt>
                <c:pt idx="7">
                  <c:v>2</c:v>
                </c:pt>
                <c:pt idx="8">
                  <c:v>6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6</c:v>
                </c:pt>
                <c:pt idx="20">
                  <c:v>7</c:v>
                </c:pt>
                <c:pt idx="22">
                  <c:v>1</c:v>
                </c:pt>
                <c:pt idx="23">
                  <c:v>1</c:v>
                </c:pt>
                <c:pt idx="25">
                  <c:v>2</c:v>
                </c:pt>
                <c:pt idx="27">
                  <c:v>1</c:v>
                </c:pt>
                <c:pt idx="28">
                  <c:v>25</c:v>
                </c:pt>
                <c:pt idx="29">
                  <c:v>8</c:v>
                </c:pt>
                <c:pt idx="31">
                  <c:v>1</c:v>
                </c:pt>
                <c:pt idx="3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C6B-860C-315FF88008B9}"/>
            </c:ext>
          </c:extLst>
        </c:ser>
        <c:ser>
          <c:idx val="2"/>
          <c:order val="2"/>
          <c:tx>
            <c:strRef>
              <c:f>Trend!$AA$124:$AA$125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9C7-49C4-B161-F8AD8EDB2A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Sjunkande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Trend!$AA$126:$AA$162</c:f>
              <c:numCache>
                <c:formatCode>General</c:formatCode>
                <c:ptCount val="34"/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11">
                  <c:v>1</c:v>
                </c:pt>
                <c:pt idx="12">
                  <c:v>4</c:v>
                </c:pt>
                <c:pt idx="14">
                  <c:v>2</c:v>
                </c:pt>
                <c:pt idx="15">
                  <c:v>2</c:v>
                </c:pt>
                <c:pt idx="17">
                  <c:v>3</c:v>
                </c:pt>
                <c:pt idx="18">
                  <c:v>1</c:v>
                </c:pt>
                <c:pt idx="20">
                  <c:v>8</c:v>
                </c:pt>
                <c:pt idx="21">
                  <c:v>1</c:v>
                </c:pt>
                <c:pt idx="22">
                  <c:v>2</c:v>
                </c:pt>
                <c:pt idx="24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18</c:v>
                </c:pt>
                <c:pt idx="29">
                  <c:v>4</c:v>
                </c:pt>
                <c:pt idx="30">
                  <c:v>1</c:v>
                </c:pt>
                <c:pt idx="32">
                  <c:v>1</c:v>
                </c:pt>
                <c:pt idx="3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E9-4C6B-860C-315FF88008B9}"/>
            </c:ext>
          </c:extLst>
        </c:ser>
        <c:ser>
          <c:idx val="3"/>
          <c:order val="3"/>
          <c:tx>
            <c:strRef>
              <c:f>Trend!$AB$124:$AB$125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Sjunkande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Trend!$AB$126:$AB$162</c:f>
              <c:numCache>
                <c:formatCode>General</c:formatCode>
                <c:ptCount val="34"/>
                <c:pt idx="0">
                  <c:v>2</c:v>
                </c:pt>
                <c:pt idx="3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11">
                  <c:v>1</c:v>
                </c:pt>
                <c:pt idx="12">
                  <c:v>7</c:v>
                </c:pt>
                <c:pt idx="14">
                  <c:v>4</c:v>
                </c:pt>
                <c:pt idx="15">
                  <c:v>5</c:v>
                </c:pt>
                <c:pt idx="16">
                  <c:v>2</c:v>
                </c:pt>
                <c:pt idx="17">
                  <c:v>3</c:v>
                </c:pt>
                <c:pt idx="19">
                  <c:v>1</c:v>
                </c:pt>
                <c:pt idx="20">
                  <c:v>3</c:v>
                </c:pt>
                <c:pt idx="22">
                  <c:v>4</c:v>
                </c:pt>
                <c:pt idx="23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20</c:v>
                </c:pt>
                <c:pt idx="29">
                  <c:v>10</c:v>
                </c:pt>
                <c:pt idx="3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A-42FC-BAE7-D653891B2670}"/>
            </c:ext>
          </c:extLst>
        </c:ser>
        <c:ser>
          <c:idx val="4"/>
          <c:order val="4"/>
          <c:tx>
            <c:strRef>
              <c:f>Trend!$AC$124:$AC$125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Sjunkande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Trend!$AC$126:$AC$162</c:f>
              <c:numCache>
                <c:formatCode>General</c:formatCode>
                <c:ptCount val="34"/>
                <c:pt idx="0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4</c:v>
                </c:pt>
                <c:pt idx="14">
                  <c:v>3</c:v>
                </c:pt>
                <c:pt idx="15">
                  <c:v>6</c:v>
                </c:pt>
                <c:pt idx="16">
                  <c:v>1</c:v>
                </c:pt>
                <c:pt idx="17">
                  <c:v>7</c:v>
                </c:pt>
                <c:pt idx="18">
                  <c:v>1</c:v>
                </c:pt>
                <c:pt idx="20">
                  <c:v>3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1</c:v>
                </c:pt>
                <c:pt idx="27">
                  <c:v>1</c:v>
                </c:pt>
                <c:pt idx="28">
                  <c:v>22</c:v>
                </c:pt>
                <c:pt idx="29">
                  <c:v>8</c:v>
                </c:pt>
                <c:pt idx="31">
                  <c:v>1</c:v>
                </c:pt>
                <c:pt idx="3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A-42FC-BAE7-D653891B26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7072680"/>
        <c:axId val="437073336"/>
      </c:barChart>
      <c:catAx>
        <c:axId val="43707268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3336"/>
        <c:crosses val="autoZero"/>
        <c:auto val="1"/>
        <c:lblAlgn val="ctr"/>
        <c:lblOffset val="100"/>
        <c:noMultiLvlLbl val="0"/>
      </c:catAx>
      <c:valAx>
        <c:axId val="4370733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Sjöräddningsfall per Område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Trend!$Y$207:$Y$208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Trend!$X$209:$X$227</c:f>
              <c:strCache>
                <c:ptCount val="18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F Jönköpings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</c:strCache>
            </c:strRef>
          </c:cat>
          <c:val>
            <c:numRef>
              <c:f>Trend!$Y$209:$Y$227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7">
                  <c:v>10</c:v>
                </c:pt>
                <c:pt idx="8">
                  <c:v>2</c:v>
                </c:pt>
                <c:pt idx="9">
                  <c:v>9</c:v>
                </c:pt>
                <c:pt idx="11">
                  <c:v>1</c:v>
                </c:pt>
                <c:pt idx="12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D-422A-8556-838C191336DA}"/>
            </c:ext>
          </c:extLst>
        </c:ser>
        <c:ser>
          <c:idx val="1"/>
          <c:order val="1"/>
          <c:tx>
            <c:strRef>
              <c:f>Trend!$Z$207:$Z$208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Trend!$X$209:$X$227</c:f>
              <c:strCache>
                <c:ptCount val="18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F Jönköpings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</c:strCache>
            </c:strRef>
          </c:cat>
          <c:val>
            <c:numRef>
              <c:f>Trend!$Z$209:$Z$227</c:f>
              <c:numCache>
                <c:formatCode>General</c:formatCode>
                <c:ptCount val="18"/>
                <c:pt idx="0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3</c:v>
                </c:pt>
                <c:pt idx="9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5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D-422A-8556-838C191336DA}"/>
            </c:ext>
          </c:extLst>
        </c:ser>
        <c:ser>
          <c:idx val="2"/>
          <c:order val="2"/>
          <c:tx>
            <c:strRef>
              <c:f>Trend!$AA$207:$AA$208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Trend!$X$209:$X$227</c:f>
              <c:strCache>
                <c:ptCount val="18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F Jönköpings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</c:strCache>
            </c:strRef>
          </c:cat>
          <c:val>
            <c:numRef>
              <c:f>Trend!$AA$209:$AA$227</c:f>
              <c:numCache>
                <c:formatCode>General</c:formatCode>
                <c:ptCount val="18"/>
                <c:pt idx="0">
                  <c:v>11</c:v>
                </c:pt>
                <c:pt idx="7">
                  <c:v>3</c:v>
                </c:pt>
                <c:pt idx="8">
                  <c:v>1</c:v>
                </c:pt>
                <c:pt idx="9">
                  <c:v>8</c:v>
                </c:pt>
                <c:pt idx="10">
                  <c:v>1</c:v>
                </c:pt>
                <c:pt idx="12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AD-422A-8556-838C191336DA}"/>
            </c:ext>
          </c:extLst>
        </c:ser>
        <c:ser>
          <c:idx val="3"/>
          <c:order val="3"/>
          <c:tx>
            <c:strRef>
              <c:f>Trend!$AB$207:$AB$208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Trend!$X$209:$X$227</c:f>
              <c:strCache>
                <c:ptCount val="18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F Jönköpings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</c:strCache>
            </c:strRef>
          </c:cat>
          <c:val>
            <c:numRef>
              <c:f>Trend!$AB$209:$AB$227</c:f>
              <c:numCache>
                <c:formatCode>General</c:formatCode>
                <c:ptCount val="18"/>
                <c:pt idx="0">
                  <c:v>4</c:v>
                </c:pt>
                <c:pt idx="1">
                  <c:v>1</c:v>
                </c:pt>
                <c:pt idx="4">
                  <c:v>1</c:v>
                </c:pt>
                <c:pt idx="5">
                  <c:v>2</c:v>
                </c:pt>
                <c:pt idx="7">
                  <c:v>8</c:v>
                </c:pt>
                <c:pt idx="8">
                  <c:v>1</c:v>
                </c:pt>
                <c:pt idx="9">
                  <c:v>8</c:v>
                </c:pt>
                <c:pt idx="10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1-4814-AEFC-8E5096DE6D0B}"/>
            </c:ext>
          </c:extLst>
        </c:ser>
        <c:ser>
          <c:idx val="4"/>
          <c:order val="4"/>
          <c:tx>
            <c:strRef>
              <c:f>Trend!$AC$207:$AC$208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Trend!$X$209:$X$227</c:f>
              <c:strCache>
                <c:ptCount val="18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F Jönköpings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</c:strCache>
            </c:strRef>
          </c:cat>
          <c:val>
            <c:numRef>
              <c:f>Trend!$AC$209:$AC$227</c:f>
              <c:numCache>
                <c:formatCode>General</c:formatCode>
                <c:ptCount val="18"/>
                <c:pt idx="0">
                  <c:v>8</c:v>
                </c:pt>
                <c:pt idx="2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  <c:pt idx="8">
                  <c:v>3</c:v>
                </c:pt>
                <c:pt idx="9">
                  <c:v>9</c:v>
                </c:pt>
                <c:pt idx="11">
                  <c:v>1</c:v>
                </c:pt>
                <c:pt idx="14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1-4814-AEFC-8E5096DE6D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8385544"/>
        <c:axId val="768387184"/>
      </c:barChart>
      <c:catAx>
        <c:axId val="76838554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7184"/>
        <c:crosses val="autoZero"/>
        <c:auto val="1"/>
        <c:lblAlgn val="ctr"/>
        <c:lblOffset val="100"/>
        <c:noMultiLvlLbl val="0"/>
      </c:catAx>
      <c:valAx>
        <c:axId val="768387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Flygräddningsfall per Län och År för aktuell Månad</a:t>
            </a:r>
          </a:p>
        </c:rich>
      </c:tx>
      <c:layout>
        <c:manualLayout>
          <c:xMode val="edge"/>
          <c:yMode val="edge"/>
          <c:x val="0.25821872265966755"/>
          <c:y val="3.7037037037037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523895450568679"/>
          <c:y val="4.8314814814814817E-2"/>
          <c:w val="0.73922134733158351"/>
          <c:h val="0.91216345873432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Trend!$Y$246:$Y$247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Trend!$X$248:$X$269</c:f>
              <c:strCache>
                <c:ptCount val="21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Hallands län</c:v>
                </c:pt>
                <c:pt idx="5">
                  <c:v>Jämtlands län</c:v>
                </c:pt>
                <c:pt idx="6">
                  <c:v>Jönköpings län</c:v>
                </c:pt>
                <c:pt idx="7">
                  <c:v>Kalmar län</c:v>
                </c:pt>
                <c:pt idx="8">
                  <c:v>Kronobergs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Västernorrlands län</c:v>
                </c:pt>
                <c:pt idx="17">
                  <c:v>Västmanlands län</c:v>
                </c:pt>
                <c:pt idx="18">
                  <c:v>Västra Götalands län</c:v>
                </c:pt>
                <c:pt idx="19">
                  <c:v>Örebro län</c:v>
                </c:pt>
                <c:pt idx="20">
                  <c:v>Östergötlands län</c:v>
                </c:pt>
              </c:strCache>
            </c:strRef>
          </c:cat>
          <c:val>
            <c:numRef>
              <c:f>Trend!$Y$248:$Y$269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8">
                  <c:v>1</c:v>
                </c:pt>
                <c:pt idx="9">
                  <c:v>9</c:v>
                </c:pt>
                <c:pt idx="10">
                  <c:v>4</c:v>
                </c:pt>
                <c:pt idx="11">
                  <c:v>6</c:v>
                </c:pt>
                <c:pt idx="13">
                  <c:v>1</c:v>
                </c:pt>
                <c:pt idx="15">
                  <c:v>3</c:v>
                </c:pt>
                <c:pt idx="17">
                  <c:v>5</c:v>
                </c:pt>
                <c:pt idx="18">
                  <c:v>17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E-4DC5-BA4A-9B265FB69B54}"/>
            </c:ext>
          </c:extLst>
        </c:ser>
        <c:ser>
          <c:idx val="1"/>
          <c:order val="1"/>
          <c:tx>
            <c:strRef>
              <c:f>Trend!$Z$246:$Z$247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Trend!$X$248:$X$269</c:f>
              <c:strCache>
                <c:ptCount val="21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Hallands län</c:v>
                </c:pt>
                <c:pt idx="5">
                  <c:v>Jämtlands län</c:v>
                </c:pt>
                <c:pt idx="6">
                  <c:v>Jönköpings län</c:v>
                </c:pt>
                <c:pt idx="7">
                  <c:v>Kalmar län</c:v>
                </c:pt>
                <c:pt idx="8">
                  <c:v>Kronobergs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Västernorrlands län</c:v>
                </c:pt>
                <c:pt idx="17">
                  <c:v>Västmanlands län</c:v>
                </c:pt>
                <c:pt idx="18">
                  <c:v>Västra Götalands län</c:v>
                </c:pt>
                <c:pt idx="19">
                  <c:v>Örebro län</c:v>
                </c:pt>
                <c:pt idx="20">
                  <c:v>Östergötlands län</c:v>
                </c:pt>
              </c:strCache>
            </c:strRef>
          </c:cat>
          <c:val>
            <c:numRef>
              <c:f>Trend!$Z$248:$Z$269</c:f>
              <c:numCache>
                <c:formatCode>General</c:formatCode>
                <c:ptCount val="21"/>
                <c:pt idx="1">
                  <c:v>5</c:v>
                </c:pt>
                <c:pt idx="2">
                  <c:v>2</c:v>
                </c:pt>
                <c:pt idx="4">
                  <c:v>1</c:v>
                </c:pt>
                <c:pt idx="5">
                  <c:v>3</c:v>
                </c:pt>
                <c:pt idx="9">
                  <c:v>1</c:v>
                </c:pt>
                <c:pt idx="10">
                  <c:v>3</c:v>
                </c:pt>
                <c:pt idx="12">
                  <c:v>2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7">
                  <c:v>11</c:v>
                </c:pt>
                <c:pt idx="18">
                  <c:v>9</c:v>
                </c:pt>
                <c:pt idx="2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1E-4DC5-BA4A-9B265FB69B54}"/>
            </c:ext>
          </c:extLst>
        </c:ser>
        <c:ser>
          <c:idx val="2"/>
          <c:order val="2"/>
          <c:tx>
            <c:strRef>
              <c:f>Trend!$AA$246:$AA$247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Trend!$X$248:$X$269</c:f>
              <c:strCache>
                <c:ptCount val="21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Hallands län</c:v>
                </c:pt>
                <c:pt idx="5">
                  <c:v>Jämtlands län</c:v>
                </c:pt>
                <c:pt idx="6">
                  <c:v>Jönköpings län</c:v>
                </c:pt>
                <c:pt idx="7">
                  <c:v>Kalmar län</c:v>
                </c:pt>
                <c:pt idx="8">
                  <c:v>Kronobergs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Västernorrlands län</c:v>
                </c:pt>
                <c:pt idx="17">
                  <c:v>Västmanlands län</c:v>
                </c:pt>
                <c:pt idx="18">
                  <c:v>Västra Götalands län</c:v>
                </c:pt>
                <c:pt idx="19">
                  <c:v>Örebro län</c:v>
                </c:pt>
                <c:pt idx="20">
                  <c:v>Östergötlands län</c:v>
                </c:pt>
              </c:strCache>
            </c:strRef>
          </c:cat>
          <c:val>
            <c:numRef>
              <c:f>Trend!$AA$248:$AA$269</c:f>
              <c:numCache>
                <c:formatCode>General</c:formatCode>
                <c:ptCount val="21"/>
                <c:pt idx="1">
                  <c:v>7</c:v>
                </c:pt>
                <c:pt idx="2">
                  <c:v>1</c:v>
                </c:pt>
                <c:pt idx="5">
                  <c:v>2</c:v>
                </c:pt>
                <c:pt idx="7">
                  <c:v>1</c:v>
                </c:pt>
                <c:pt idx="9">
                  <c:v>8</c:v>
                </c:pt>
                <c:pt idx="10">
                  <c:v>6</c:v>
                </c:pt>
                <c:pt idx="11">
                  <c:v>1</c:v>
                </c:pt>
                <c:pt idx="14">
                  <c:v>2</c:v>
                </c:pt>
                <c:pt idx="17">
                  <c:v>7</c:v>
                </c:pt>
                <c:pt idx="18">
                  <c:v>2</c:v>
                </c:pt>
                <c:pt idx="19">
                  <c:v>1</c:v>
                </c:pt>
                <c:pt idx="2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E-4DC5-BA4A-9B265FB69B54}"/>
            </c:ext>
          </c:extLst>
        </c:ser>
        <c:ser>
          <c:idx val="3"/>
          <c:order val="3"/>
          <c:tx>
            <c:strRef>
              <c:f>Trend!$AB$246:$AB$247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Trend!$X$248:$X$269</c:f>
              <c:strCache>
                <c:ptCount val="21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Hallands län</c:v>
                </c:pt>
                <c:pt idx="5">
                  <c:v>Jämtlands län</c:v>
                </c:pt>
                <c:pt idx="6">
                  <c:v>Jönköpings län</c:v>
                </c:pt>
                <c:pt idx="7">
                  <c:v>Kalmar län</c:v>
                </c:pt>
                <c:pt idx="8">
                  <c:v>Kronobergs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Västernorrlands län</c:v>
                </c:pt>
                <c:pt idx="17">
                  <c:v>Västmanlands län</c:v>
                </c:pt>
                <c:pt idx="18">
                  <c:v>Västra Götalands län</c:v>
                </c:pt>
                <c:pt idx="19">
                  <c:v>Örebro län</c:v>
                </c:pt>
                <c:pt idx="20">
                  <c:v>Östergötlands län</c:v>
                </c:pt>
              </c:strCache>
            </c:strRef>
          </c:cat>
          <c:val>
            <c:numRef>
              <c:f>Trend!$AB$248:$AB$269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7">
                  <c:v>10</c:v>
                </c:pt>
                <c:pt idx="18">
                  <c:v>8</c:v>
                </c:pt>
                <c:pt idx="19">
                  <c:v>1</c:v>
                </c:pt>
                <c:pt idx="2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F-4DBC-8178-0B88EA1262BA}"/>
            </c:ext>
          </c:extLst>
        </c:ser>
        <c:ser>
          <c:idx val="4"/>
          <c:order val="4"/>
          <c:tx>
            <c:strRef>
              <c:f>Trend!$AC$246:$AC$247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Trend!$X$248:$X$269</c:f>
              <c:strCache>
                <c:ptCount val="21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Hallands län</c:v>
                </c:pt>
                <c:pt idx="5">
                  <c:v>Jämtlands län</c:v>
                </c:pt>
                <c:pt idx="6">
                  <c:v>Jönköpings län</c:v>
                </c:pt>
                <c:pt idx="7">
                  <c:v>Kalmar län</c:v>
                </c:pt>
                <c:pt idx="8">
                  <c:v>Kronobergs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Västernorrlands län</c:v>
                </c:pt>
                <c:pt idx="17">
                  <c:v>Västmanlands län</c:v>
                </c:pt>
                <c:pt idx="18">
                  <c:v>Västra Götalands län</c:v>
                </c:pt>
                <c:pt idx="19">
                  <c:v>Örebro län</c:v>
                </c:pt>
                <c:pt idx="20">
                  <c:v>Östergötlands län</c:v>
                </c:pt>
              </c:strCache>
            </c:strRef>
          </c:cat>
          <c:val>
            <c:numRef>
              <c:f>Trend!$AC$248:$AC$269</c:f>
              <c:numCache>
                <c:formatCode>General</c:formatCode>
                <c:ptCount val="21"/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7">
                  <c:v>9</c:v>
                </c:pt>
                <c:pt idx="18">
                  <c:v>5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F-4DBC-8178-0B88EA1262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5642688"/>
        <c:axId val="765645312"/>
      </c:barChart>
      <c:catAx>
        <c:axId val="76564268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5312"/>
        <c:crosses val="autoZero"/>
        <c:auto val="1"/>
        <c:lblAlgn val="ctr"/>
        <c:lblOffset val="100"/>
        <c:noMultiLvlLbl val="0"/>
      </c:catAx>
      <c:valAx>
        <c:axId val="765645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[Månad.xlsx]Trend!Helikopterinsatser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gånger</a:t>
            </a:r>
            <a:r>
              <a:rPr lang="sv-SE" baseline="0"/>
              <a:t> Sjöfartsverkets helikopter larmats per Ärendetyp och År för aktuell Månad</a:t>
            </a:r>
            <a:endParaRPr lang="sv-S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677160127446239"/>
          <c:y val="6.8685185185185196E-2"/>
          <c:w val="0.59686843832020997"/>
          <c:h val="0.89761431904345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Trend!$Y$175:$Y$176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Trend!$X$177:$X$191</c:f>
              <c:multiLvlStrCache>
                <c:ptCount val="9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Kommunal räddningstjänst</c:v>
                  </c:pt>
                  <c:pt idx="5">
                    <c:v>Efterforskning av försvunna personer</c:v>
                  </c:pt>
                  <c:pt idx="6">
                    <c:v>Fjällräddning</c:v>
                  </c:pt>
                  <c:pt idx="7">
                    <c:v>Sjöräddning</c:v>
                  </c:pt>
                  <c:pt idx="8">
                    <c:v>Sjuktransport sjukvårdshuvudman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4">
                    <c:v>Annan svensk räddningstjänst</c:v>
                  </c:pt>
                  <c:pt idx="7">
                    <c:v>Utländsk räddningstjänst</c:v>
                  </c:pt>
                  <c:pt idx="8">
                    <c:v>Övriga insatser</c:v>
                  </c:pt>
                </c:lvl>
              </c:multiLvlStrCache>
            </c:multiLvlStrRef>
          </c:cat>
          <c:val>
            <c:numRef>
              <c:f>Trend!$Y$177:$Y$191</c:f>
              <c:numCache>
                <c:formatCode>General</c:formatCode>
                <c:ptCount val="9"/>
                <c:pt idx="0">
                  <c:v>7</c:v>
                </c:pt>
                <c:pt idx="2">
                  <c:v>4</c:v>
                </c:pt>
                <c:pt idx="3">
                  <c:v>13</c:v>
                </c:pt>
                <c:pt idx="4">
                  <c:v>7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F-4FC2-8EAD-8488690D9CF6}"/>
            </c:ext>
          </c:extLst>
        </c:ser>
        <c:ser>
          <c:idx val="1"/>
          <c:order val="1"/>
          <c:tx>
            <c:strRef>
              <c:f>Trend!$Z$175:$Z$176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Trend!$X$177:$X$191</c:f>
              <c:multiLvlStrCache>
                <c:ptCount val="9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Kommunal räddningstjänst</c:v>
                  </c:pt>
                  <c:pt idx="5">
                    <c:v>Efterforskning av försvunna personer</c:v>
                  </c:pt>
                  <c:pt idx="6">
                    <c:v>Fjällräddning</c:v>
                  </c:pt>
                  <c:pt idx="7">
                    <c:v>Sjöräddning</c:v>
                  </c:pt>
                  <c:pt idx="8">
                    <c:v>Sjuktransport sjukvårdshuvudman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4">
                    <c:v>Annan svensk räddningstjänst</c:v>
                  </c:pt>
                  <c:pt idx="7">
                    <c:v>Utländsk räddningstjänst</c:v>
                  </c:pt>
                  <c:pt idx="8">
                    <c:v>Övriga insatser</c:v>
                  </c:pt>
                </c:lvl>
              </c:multiLvlStrCache>
            </c:multiLvlStrRef>
          </c:cat>
          <c:val>
            <c:numRef>
              <c:f>Trend!$Z$177:$Z$191</c:f>
              <c:numCache>
                <c:formatCode>General</c:formatCode>
                <c:ptCount val="9"/>
                <c:pt idx="0">
                  <c:v>9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F-4FC2-8EAD-8488690D9CF6}"/>
            </c:ext>
          </c:extLst>
        </c:ser>
        <c:ser>
          <c:idx val="2"/>
          <c:order val="2"/>
          <c:tx>
            <c:strRef>
              <c:f>Trend!$AA$175:$AA$176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Trend!$X$177:$X$191</c:f>
              <c:multiLvlStrCache>
                <c:ptCount val="9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Kommunal räddningstjänst</c:v>
                  </c:pt>
                  <c:pt idx="5">
                    <c:v>Efterforskning av försvunna personer</c:v>
                  </c:pt>
                  <c:pt idx="6">
                    <c:v>Fjällräddning</c:v>
                  </c:pt>
                  <c:pt idx="7">
                    <c:v>Sjöräddning</c:v>
                  </c:pt>
                  <c:pt idx="8">
                    <c:v>Sjuktransport sjukvårdshuvudman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4">
                    <c:v>Annan svensk räddningstjänst</c:v>
                  </c:pt>
                  <c:pt idx="7">
                    <c:v>Utländsk räddningstjänst</c:v>
                  </c:pt>
                  <c:pt idx="8">
                    <c:v>Övriga insatser</c:v>
                  </c:pt>
                </c:lvl>
              </c:multiLvlStrCache>
            </c:multiLvlStrRef>
          </c:cat>
          <c:val>
            <c:numRef>
              <c:f>Trend!$AA$177:$AA$191</c:f>
              <c:numCache>
                <c:formatCode>General</c:formatCode>
                <c:ptCount val="9"/>
                <c:pt idx="0">
                  <c:v>10</c:v>
                </c:pt>
                <c:pt idx="2">
                  <c:v>4</c:v>
                </c:pt>
                <c:pt idx="3">
                  <c:v>15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8F-4FC2-8EAD-8488690D9CF6}"/>
            </c:ext>
          </c:extLst>
        </c:ser>
        <c:ser>
          <c:idx val="3"/>
          <c:order val="3"/>
          <c:tx>
            <c:strRef>
              <c:f>Trend!$AB$175:$AB$176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Trend!$X$177:$X$191</c:f>
              <c:multiLvlStrCache>
                <c:ptCount val="9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Kommunal räddningstjänst</c:v>
                  </c:pt>
                  <c:pt idx="5">
                    <c:v>Efterforskning av försvunna personer</c:v>
                  </c:pt>
                  <c:pt idx="6">
                    <c:v>Fjällräddning</c:v>
                  </c:pt>
                  <c:pt idx="7">
                    <c:v>Sjöräddning</c:v>
                  </c:pt>
                  <c:pt idx="8">
                    <c:v>Sjuktransport sjukvårdshuvudman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4">
                    <c:v>Annan svensk räddningstjänst</c:v>
                  </c:pt>
                  <c:pt idx="7">
                    <c:v>Utländsk räddningstjänst</c:v>
                  </c:pt>
                  <c:pt idx="8">
                    <c:v>Övriga insatser</c:v>
                  </c:pt>
                </c:lvl>
              </c:multiLvlStrCache>
            </c:multiLvlStrRef>
          </c:cat>
          <c:val>
            <c:numRef>
              <c:f>Trend!$AB$177:$AB$191</c:f>
              <c:numCache>
                <c:formatCode>General</c:formatCode>
                <c:ptCount val="9"/>
                <c:pt idx="0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0-4F4C-9A6D-7F81A57B730B}"/>
            </c:ext>
          </c:extLst>
        </c:ser>
        <c:ser>
          <c:idx val="4"/>
          <c:order val="4"/>
          <c:tx>
            <c:strRef>
              <c:f>Trend!$AC$175:$AC$176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Trend!$X$177:$X$191</c:f>
              <c:multiLvlStrCache>
                <c:ptCount val="9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Kommunal räddningstjänst</c:v>
                  </c:pt>
                  <c:pt idx="5">
                    <c:v>Efterforskning av försvunna personer</c:v>
                  </c:pt>
                  <c:pt idx="6">
                    <c:v>Fjällräddning</c:v>
                  </c:pt>
                  <c:pt idx="7">
                    <c:v>Sjöräddning</c:v>
                  </c:pt>
                  <c:pt idx="8">
                    <c:v>Sjuktransport sjukvårdshuvudman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4">
                    <c:v>Annan svensk räddningstjänst</c:v>
                  </c:pt>
                  <c:pt idx="7">
                    <c:v>Utländsk räddningstjänst</c:v>
                  </c:pt>
                  <c:pt idx="8">
                    <c:v>Övriga insatser</c:v>
                  </c:pt>
                </c:lvl>
              </c:multiLvlStrCache>
            </c:multiLvlStrRef>
          </c:cat>
          <c:val>
            <c:numRef>
              <c:f>Trend!$AC$177:$AC$191</c:f>
              <c:numCache>
                <c:formatCode>General</c:formatCode>
                <c:ptCount val="9"/>
                <c:pt idx="0">
                  <c:v>16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0-4F4C-9A6D-7F81A57B7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3324264"/>
        <c:axId val="763322952"/>
      </c:barChart>
      <c:catAx>
        <c:axId val="7633242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2952"/>
        <c:crosses val="autoZero"/>
        <c:auto val="1"/>
        <c:lblAlgn val="ctr"/>
        <c:lblOffset val="100"/>
        <c:noMultiLvlLbl val="0"/>
      </c:catAx>
      <c:valAx>
        <c:axId val="7633229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4" name="Picture 4" descr="Kompassros_vit_NY.e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19538" cy="390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498940" y="3073947"/>
            <a:ext cx="6023729" cy="12675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RUBRIK</a:t>
            </a:r>
          </a:p>
          <a:p>
            <a:pPr lvl="0"/>
            <a:r>
              <a:rPr lang="sv-SE" sz="1600" dirty="0" smtClean="0"/>
              <a:t>Används som paussida när man byter presentatör eller avsnitt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29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kollage och 1 valfri ruta fö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362618" y="4249713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5351489" y="1489023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7217954" y="1479030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8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7244071" y="3110459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6"/>
          </p:nvPr>
        </p:nvSpPr>
        <p:spPr>
          <a:xfrm>
            <a:off x="509588" y="1439057"/>
            <a:ext cx="4692650" cy="4331507"/>
          </a:xfrm>
          <a:prstGeom prst="rect">
            <a:avLst/>
          </a:prstGeom>
        </p:spPr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18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innehåll 2"/>
          <p:cNvSpPr>
            <a:spLocks noGrp="1"/>
          </p:cNvSpPr>
          <p:nvPr>
            <p:ph sz="quarter" idx="16"/>
          </p:nvPr>
        </p:nvSpPr>
        <p:spPr>
          <a:xfrm>
            <a:off x="149902" y="3239882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8" name="Platshållare för innehåll 2"/>
          <p:cNvSpPr>
            <a:spLocks noGrp="1"/>
          </p:cNvSpPr>
          <p:nvPr>
            <p:ph sz="quarter" idx="17"/>
          </p:nvPr>
        </p:nvSpPr>
        <p:spPr>
          <a:xfrm>
            <a:off x="6163457" y="3242380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sz="quarter" idx="18"/>
          </p:nvPr>
        </p:nvSpPr>
        <p:spPr>
          <a:xfrm>
            <a:off x="3156679" y="3242380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3" name="Platshållare för innehåll 2"/>
          <p:cNvSpPr>
            <a:spLocks noGrp="1"/>
          </p:cNvSpPr>
          <p:nvPr>
            <p:ph sz="quarter" idx="19"/>
          </p:nvPr>
        </p:nvSpPr>
        <p:spPr>
          <a:xfrm>
            <a:off x="152400" y="244345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4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6165954" y="246844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5" name="Platshållare för innehåll 2"/>
          <p:cNvSpPr>
            <a:spLocks noGrp="1"/>
          </p:cNvSpPr>
          <p:nvPr>
            <p:ph sz="quarter" idx="21"/>
          </p:nvPr>
        </p:nvSpPr>
        <p:spPr>
          <a:xfrm>
            <a:off x="3159177" y="246844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76518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043536" y="220898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029264" y="220898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031044" y="3341350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3016772" y="3341350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60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6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924" y="66122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194124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195373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195623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5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6903799" y="397238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4679428" y="3984881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6"/>
          </p:nvPr>
        </p:nvSpPr>
        <p:spPr>
          <a:xfrm>
            <a:off x="2455057" y="398737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9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00000" y="2880000"/>
            <a:ext cx="5861782" cy="115145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00B0F0"/>
                </a:solidFill>
              </a:defRPr>
            </a:lvl1pPr>
          </a:lstStyle>
          <a:p>
            <a:r>
              <a:rPr lang="sv-SE" dirty="0" smtClean="0"/>
              <a:t>Ämne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01092" y="3617673"/>
            <a:ext cx="5888182" cy="12729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50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Presentatör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44176" y="6328642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EAA447-A0D1-458A-A357-F2DD2D3EDEB5}" type="datetimeFigureOut">
              <a:rPr lang="sv-SE" smtClean="0"/>
              <a:pPr>
                <a:defRPr/>
              </a:pPr>
              <a:t>2021-04-06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10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4"/>
          <p:cNvSpPr>
            <a:spLocks noGrp="1"/>
          </p:cNvSpPr>
          <p:nvPr>
            <p:ph idx="10"/>
          </p:nvPr>
        </p:nvSpPr>
        <p:spPr>
          <a:xfrm>
            <a:off x="979215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idx="11"/>
          </p:nvPr>
        </p:nvSpPr>
        <p:spPr>
          <a:xfrm>
            <a:off x="4665390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9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1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2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60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4063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1475" y="167238"/>
            <a:ext cx="3672342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600" y="2520000"/>
            <a:ext cx="7254000" cy="72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62" y="3357798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923614" y="3345306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448986" y="3362794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 hasCustomPrompt="1"/>
          </p:nvPr>
        </p:nvSpPr>
        <p:spPr>
          <a:xfrm>
            <a:off x="34813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7436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4" name="Platshållare för 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59578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ed text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59" y="3357797"/>
            <a:ext cx="2520000" cy="1440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3822494" y="3643314"/>
            <a:ext cx="4556333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799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436" y="252000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224861" y="335779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335030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336279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336529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157956" y="4946755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2438961" y="4964244"/>
            <a:ext cx="211805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7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642516" y="4949253"/>
            <a:ext cx="216302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873549" y="4919272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29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6156000"/>
            <a:ext cx="1411200" cy="370010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17"/>
          <a:srcRect l="42532" t="42511"/>
          <a:stretch>
            <a:fillRect/>
          </a:stretch>
        </p:blipFill>
        <p:spPr bwMode="auto">
          <a:xfrm>
            <a:off x="1" y="1"/>
            <a:ext cx="3941763" cy="394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4" r:id="rId2"/>
    <p:sldLayoutId id="2147483680" r:id="rId3"/>
    <p:sldLayoutId id="2147483681" r:id="rId4"/>
    <p:sldLayoutId id="2147483665" r:id="rId5"/>
    <p:sldLayoutId id="2147483667" r:id="rId6"/>
    <p:sldLayoutId id="2147483668" r:id="rId7"/>
    <p:sldLayoutId id="2147483677" r:id="rId8"/>
    <p:sldLayoutId id="2147483672" r:id="rId9"/>
    <p:sldLayoutId id="2147483673" r:id="rId10"/>
    <p:sldLayoutId id="2147483675" r:id="rId11"/>
    <p:sldLayoutId id="2147483676" r:id="rId12"/>
    <p:sldLayoutId id="214748367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3600" b="1" dirty="0" smtClean="0"/>
              <a:t>Statistik</a:t>
            </a:r>
            <a:endParaRPr lang="sv-SE" b="1" dirty="0" smtClean="0"/>
          </a:p>
          <a:p>
            <a:r>
              <a:rPr lang="sv-SE" dirty="0" smtClean="0"/>
              <a:t>Sjö- och Flygräddningsfall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Mars</a:t>
            </a:r>
            <a:r>
              <a:rPr lang="sv-SE" dirty="0" smtClean="0">
                <a:solidFill>
                  <a:schemeClr val="tx1"/>
                </a:solidFill>
              </a:rPr>
              <a:t> 2021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541584" y="5281247"/>
            <a:ext cx="430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rgbClr val="FF0000"/>
                </a:solidFill>
              </a:rPr>
              <a:t>Statistiken är preliminär och har inte genomgått den kvalitetskontroll som sker vid framtagande av den officiella årsstatistiken.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328112" y="1811013"/>
            <a:ext cx="430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chemeClr val="accent4">
                    <a:lumMod val="50000"/>
                  </a:schemeClr>
                </a:solidFill>
              </a:rPr>
              <a:t>Alla diagram i detta dokument visar data från rubricerad månad.</a:t>
            </a:r>
            <a:endParaRPr lang="sv-SE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217947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4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502460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1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452713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70196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9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853793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2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818826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048080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3532894" y="4263839"/>
            <a:ext cx="4948751" cy="1267532"/>
          </a:xfrm>
        </p:spPr>
        <p:txBody>
          <a:bodyPr/>
          <a:lstStyle/>
          <a:p>
            <a:r>
              <a:rPr lang="sv-SE" sz="4800" dirty="0" smtClean="0"/>
              <a:t>Sjöfartsverket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2320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öfartsverkets mall 2012_svenska_2016">
  <a:themeElements>
    <a:clrScheme name="Sjöfartsverkets profilfärger">
      <a:dk1>
        <a:srgbClr val="0C0A08"/>
      </a:dk1>
      <a:lt1>
        <a:sysClr val="window" lastClr="FFFFFF"/>
      </a:lt1>
      <a:dk2>
        <a:srgbClr val="7D6A55"/>
      </a:dk2>
      <a:lt2>
        <a:srgbClr val="FFFFFF"/>
      </a:lt2>
      <a:accent1>
        <a:srgbClr val="80D7F7"/>
      </a:accent1>
      <a:accent2>
        <a:srgbClr val="BFEBFB"/>
      </a:accent2>
      <a:accent3>
        <a:srgbClr val="7D6A55"/>
      </a:accent3>
      <a:accent4>
        <a:srgbClr val="00AEEF"/>
      </a:accent4>
      <a:accent5>
        <a:srgbClr val="F78F1E"/>
      </a:accent5>
      <a:accent6>
        <a:srgbClr val="FFC000"/>
      </a:accent6>
      <a:hlink>
        <a:srgbClr val="31859B"/>
      </a:hlink>
      <a:folHlink>
        <a:srgbClr val="595959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spru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Sjöfartsverkets mall 2016_svenska</Template>
  <TotalTime>225</TotalTime>
  <Words>108</Words>
  <Application>Microsoft Office PowerPoint</Application>
  <PresentationFormat>Bildspel på skärmen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Sjöfartsverkets mall 2012_svenska_2016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Lindquist, Peter</dc:creator>
  <cp:lastModifiedBy>Mitrevski, Nikolce</cp:lastModifiedBy>
  <cp:revision>43</cp:revision>
  <dcterms:created xsi:type="dcterms:W3CDTF">2018-12-14T11:03:08Z</dcterms:created>
  <dcterms:modified xsi:type="dcterms:W3CDTF">2021-04-06T12:02:31Z</dcterms:modified>
</cp:coreProperties>
</file>